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326" r:id="rId3"/>
    <p:sldId id="327" r:id="rId4"/>
    <p:sldId id="2147482331" r:id="rId5"/>
    <p:sldId id="2147482332" r:id="rId6"/>
    <p:sldId id="2147482325" r:id="rId7"/>
    <p:sldId id="2147482322" r:id="rId8"/>
    <p:sldId id="2147482323" r:id="rId9"/>
    <p:sldId id="2147482326" r:id="rId10"/>
    <p:sldId id="2147482334" r:id="rId11"/>
    <p:sldId id="2147482333" r:id="rId12"/>
    <p:sldId id="2147482327" r:id="rId13"/>
    <p:sldId id="329" r:id="rId14"/>
    <p:sldId id="446" r:id="rId15"/>
    <p:sldId id="444" r:id="rId16"/>
    <p:sldId id="443" r:id="rId17"/>
    <p:sldId id="423" r:id="rId18"/>
    <p:sldId id="449" r:id="rId19"/>
    <p:sldId id="427" r:id="rId20"/>
    <p:sldId id="2147482299" r:id="rId21"/>
    <p:sldId id="330" r:id="rId22"/>
    <p:sldId id="385" r:id="rId23"/>
    <p:sldId id="2147482311" r:id="rId24"/>
    <p:sldId id="2147482313" r:id="rId25"/>
    <p:sldId id="2147482315" r:id="rId26"/>
    <p:sldId id="2147482314" r:id="rId27"/>
    <p:sldId id="403" r:id="rId28"/>
    <p:sldId id="382" r:id="rId29"/>
    <p:sldId id="379" r:id="rId30"/>
    <p:sldId id="2147482284" r:id="rId31"/>
    <p:sldId id="2147482288" r:id="rId32"/>
    <p:sldId id="2147482312" r:id="rId33"/>
    <p:sldId id="2147482318" r:id="rId34"/>
    <p:sldId id="2147482319" r:id="rId35"/>
    <p:sldId id="2147482320" r:id="rId36"/>
    <p:sldId id="396" r:id="rId37"/>
    <p:sldId id="2147482293" r:id="rId38"/>
    <p:sldId id="2147482294" r:id="rId39"/>
    <p:sldId id="2147482295" r:id="rId40"/>
    <p:sldId id="2147482328" r:id="rId41"/>
    <p:sldId id="2147482330" r:id="rId42"/>
    <p:sldId id="2147482309" r:id="rId43"/>
    <p:sldId id="2147482304" r:id="rId44"/>
    <p:sldId id="2147482306" r:id="rId45"/>
    <p:sldId id="2147482305" r:id="rId46"/>
    <p:sldId id="2147482317" r:id="rId47"/>
    <p:sldId id="2147482329" r:id="rId48"/>
    <p:sldId id="262" r:id="rId49"/>
    <p:sldId id="263" r:id="rId50"/>
    <p:sldId id="276" r:id="rId51"/>
    <p:sldId id="264" r:id="rId52"/>
    <p:sldId id="266" r:id="rId53"/>
    <p:sldId id="267" r:id="rId54"/>
    <p:sldId id="268" r:id="rId55"/>
    <p:sldId id="269" r:id="rId56"/>
    <p:sldId id="270" r:id="rId57"/>
    <p:sldId id="2147482321" r:id="rId58"/>
    <p:sldId id="271" r:id="rId59"/>
    <p:sldId id="260" r:id="rId60"/>
    <p:sldId id="261" r:id="rId61"/>
    <p:sldId id="425" r:id="rId62"/>
    <p:sldId id="274" r:id="rId63"/>
    <p:sldId id="275" r:id="rId64"/>
    <p:sldId id="325" r:id="rId65"/>
    <p:sldId id="32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3BC5DA-7215-4603-BD1E-5567C084BC4C}" v="8" dt="2025-04-10T16:46:29.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unyon" userId="3ee79b5e-7f69-4efb-bf67-91c037e6ac72" providerId="ADAL" clId="{CC3BC5DA-7215-4603-BD1E-5567C084BC4C}"/>
    <pc:docChg chg="undo custSel addSld modSld sldOrd">
      <pc:chgData name="Christopher Runyon" userId="3ee79b5e-7f69-4efb-bf67-91c037e6ac72" providerId="ADAL" clId="{CC3BC5DA-7215-4603-BD1E-5567C084BC4C}" dt="2025-04-10T16:46:32.238" v="1630" actId="962"/>
      <pc:docMkLst>
        <pc:docMk/>
      </pc:docMkLst>
      <pc:sldChg chg="addSp delSp modSp mod setBg">
        <pc:chgData name="Christopher Runyon" userId="3ee79b5e-7f69-4efb-bf67-91c037e6ac72" providerId="ADAL" clId="{CC3BC5DA-7215-4603-BD1E-5567C084BC4C}" dt="2025-04-07T20:20:39.793" v="1482" actId="1035"/>
        <pc:sldMkLst>
          <pc:docMk/>
          <pc:sldMk cId="3394449511" sldId="257"/>
        </pc:sldMkLst>
        <pc:spChg chg="mod">
          <ac:chgData name="Christopher Runyon" userId="3ee79b5e-7f69-4efb-bf67-91c037e6ac72" providerId="ADAL" clId="{CC3BC5DA-7215-4603-BD1E-5567C084BC4C}" dt="2025-04-07T20:20:25.536" v="1466" actId="552"/>
          <ac:spMkLst>
            <pc:docMk/>
            <pc:sldMk cId="3394449511" sldId="257"/>
            <ac:spMk id="2" creationId="{CCE25EAE-7F84-8FD1-56B9-6044A5445647}"/>
          </ac:spMkLst>
        </pc:spChg>
        <pc:spChg chg="mod">
          <ac:chgData name="Christopher Runyon" userId="3ee79b5e-7f69-4efb-bf67-91c037e6ac72" providerId="ADAL" clId="{CC3BC5DA-7215-4603-BD1E-5567C084BC4C}" dt="2025-04-07T20:20:39.793" v="1482" actId="1035"/>
          <ac:spMkLst>
            <pc:docMk/>
            <pc:sldMk cId="3394449511" sldId="257"/>
            <ac:spMk id="3" creationId="{A17FAF0A-6189-D274-870A-D29E7395E7F4}"/>
          </ac:spMkLst>
        </pc:spChg>
        <pc:spChg chg="mod ord">
          <ac:chgData name="Christopher Runyon" userId="3ee79b5e-7f69-4efb-bf67-91c037e6ac72" providerId="ADAL" clId="{CC3BC5DA-7215-4603-BD1E-5567C084BC4C}" dt="2025-04-07T19:48:54.414" v="958" actId="1035"/>
          <ac:spMkLst>
            <pc:docMk/>
            <pc:sldMk cId="3394449511" sldId="257"/>
            <ac:spMk id="9" creationId="{A784B76F-5B20-C05E-215D-A1925C88B4EF}"/>
          </ac:spMkLst>
        </pc:spChg>
        <pc:spChg chg="add">
          <ac:chgData name="Christopher Runyon" userId="3ee79b5e-7f69-4efb-bf67-91c037e6ac72" providerId="ADAL" clId="{CC3BC5DA-7215-4603-BD1E-5567C084BC4C}" dt="2025-04-07T19:48:29.064" v="953" actId="26606"/>
          <ac:spMkLst>
            <pc:docMk/>
            <pc:sldMk cId="3394449511" sldId="257"/>
            <ac:spMk id="14" creationId="{A8384FB5-9ADC-4DDC-881B-597D56F5B15D}"/>
          </ac:spMkLst>
        </pc:spChg>
        <pc:spChg chg="add">
          <ac:chgData name="Christopher Runyon" userId="3ee79b5e-7f69-4efb-bf67-91c037e6ac72" providerId="ADAL" clId="{CC3BC5DA-7215-4603-BD1E-5567C084BC4C}" dt="2025-04-07T19:48:29.064" v="953" actId="26606"/>
          <ac:spMkLst>
            <pc:docMk/>
            <pc:sldMk cId="3394449511" sldId="257"/>
            <ac:spMk id="16" creationId="{BC05CA36-AD6A-4ABF-9A05-52E5A143D2BB}"/>
          </ac:spMkLst>
        </pc:spChg>
        <pc:spChg chg="add">
          <ac:chgData name="Christopher Runyon" userId="3ee79b5e-7f69-4efb-bf67-91c037e6ac72" providerId="ADAL" clId="{CC3BC5DA-7215-4603-BD1E-5567C084BC4C}" dt="2025-04-07T19:48:29.064" v="953" actId="26606"/>
          <ac:spMkLst>
            <pc:docMk/>
            <pc:sldMk cId="3394449511" sldId="257"/>
            <ac:spMk id="18" creationId="{D4331EE8-85A4-4588-8D9E-70E534D477DB}"/>
          </ac:spMkLst>
        </pc:spChg>
        <pc:spChg chg="add">
          <ac:chgData name="Christopher Runyon" userId="3ee79b5e-7f69-4efb-bf67-91c037e6ac72" providerId="ADAL" clId="{CC3BC5DA-7215-4603-BD1E-5567C084BC4C}" dt="2025-04-07T19:48:29.064" v="953" actId="26606"/>
          <ac:spMkLst>
            <pc:docMk/>
            <pc:sldMk cId="3394449511" sldId="257"/>
            <ac:spMk id="20" creationId="{49D6C862-61CC-4B46-8080-96583D653BAB}"/>
          </ac:spMkLst>
        </pc:spChg>
        <pc:spChg chg="add">
          <ac:chgData name="Christopher Runyon" userId="3ee79b5e-7f69-4efb-bf67-91c037e6ac72" providerId="ADAL" clId="{CC3BC5DA-7215-4603-BD1E-5567C084BC4C}" dt="2025-04-07T19:48:29.064" v="953" actId="26606"/>
          <ac:spMkLst>
            <pc:docMk/>
            <pc:sldMk cId="3394449511" sldId="257"/>
            <ac:spMk id="22" creationId="{E37EECFC-A684-4391-AE85-4CDAF5565F61}"/>
          </ac:spMkLst>
        </pc:spChg>
        <pc:picChg chg="add mod">
          <ac:chgData name="Christopher Runyon" userId="3ee79b5e-7f69-4efb-bf67-91c037e6ac72" providerId="ADAL" clId="{CC3BC5DA-7215-4603-BD1E-5567C084BC4C}" dt="2025-04-07T19:48:43.430" v="956" actId="208"/>
          <ac:picMkLst>
            <pc:docMk/>
            <pc:sldMk cId="3394449511" sldId="257"/>
            <ac:picMk id="5" creationId="{737A178D-D66D-BBD8-5413-A64D88C1746A}"/>
          </ac:picMkLst>
        </pc:picChg>
        <pc:picChg chg="add mod">
          <ac:chgData name="Christopher Runyon" userId="3ee79b5e-7f69-4efb-bf67-91c037e6ac72" providerId="ADAL" clId="{CC3BC5DA-7215-4603-BD1E-5567C084BC4C}" dt="2025-04-07T20:20:30.919" v="1470" actId="1036"/>
          <ac:picMkLst>
            <pc:docMk/>
            <pc:sldMk cId="3394449511" sldId="257"/>
            <ac:picMk id="10" creationId="{F908EC14-8EC1-FD2E-A36F-0AB16D961D78}"/>
          </ac:picMkLst>
        </pc:picChg>
      </pc:sldChg>
      <pc:sldChg chg="modSp mod">
        <pc:chgData name="Christopher Runyon" userId="3ee79b5e-7f69-4efb-bf67-91c037e6ac72" providerId="ADAL" clId="{CC3BC5DA-7215-4603-BD1E-5567C084BC4C}" dt="2025-04-10T15:52:45.455" v="1622" actId="20577"/>
        <pc:sldMkLst>
          <pc:docMk/>
          <pc:sldMk cId="1458827656" sldId="261"/>
        </pc:sldMkLst>
        <pc:spChg chg="mod">
          <ac:chgData name="Christopher Runyon" userId="3ee79b5e-7f69-4efb-bf67-91c037e6ac72" providerId="ADAL" clId="{CC3BC5DA-7215-4603-BD1E-5567C084BC4C}" dt="2025-04-10T15:52:45.455" v="1622" actId="20577"/>
          <ac:spMkLst>
            <pc:docMk/>
            <pc:sldMk cId="1458827656" sldId="261"/>
            <ac:spMk id="3" creationId="{A7802280-6A31-585E-593F-F4BB62D7FB70}"/>
          </ac:spMkLst>
        </pc:spChg>
      </pc:sldChg>
      <pc:sldChg chg="modSp mod">
        <pc:chgData name="Christopher Runyon" userId="3ee79b5e-7f69-4efb-bf67-91c037e6ac72" providerId="ADAL" clId="{CC3BC5DA-7215-4603-BD1E-5567C084BC4C}" dt="2025-04-07T20:27:21.895" v="1510" actId="20577"/>
        <pc:sldMkLst>
          <pc:docMk/>
          <pc:sldMk cId="4139090415" sldId="266"/>
        </pc:sldMkLst>
        <pc:spChg chg="mod">
          <ac:chgData name="Christopher Runyon" userId="3ee79b5e-7f69-4efb-bf67-91c037e6ac72" providerId="ADAL" clId="{CC3BC5DA-7215-4603-BD1E-5567C084BC4C}" dt="2025-04-07T20:27:21.895" v="1510" actId="20577"/>
          <ac:spMkLst>
            <pc:docMk/>
            <pc:sldMk cId="4139090415" sldId="266"/>
            <ac:spMk id="2" creationId="{16717D38-E609-C242-DEE3-D061715CD84A}"/>
          </ac:spMkLst>
        </pc:spChg>
      </pc:sldChg>
      <pc:sldChg chg="addSp modSp mod">
        <pc:chgData name="Christopher Runyon" userId="3ee79b5e-7f69-4efb-bf67-91c037e6ac72" providerId="ADAL" clId="{CC3BC5DA-7215-4603-BD1E-5567C084BC4C}" dt="2025-04-07T20:27:14.357" v="1504" actId="20577"/>
        <pc:sldMkLst>
          <pc:docMk/>
          <pc:sldMk cId="1217217089" sldId="267"/>
        </pc:sldMkLst>
        <pc:spChg chg="mod">
          <ac:chgData name="Christopher Runyon" userId="3ee79b5e-7f69-4efb-bf67-91c037e6ac72" providerId="ADAL" clId="{CC3BC5DA-7215-4603-BD1E-5567C084BC4C}" dt="2025-04-07T20:27:14.357" v="1504" actId="20577"/>
          <ac:spMkLst>
            <pc:docMk/>
            <pc:sldMk cId="1217217089" sldId="267"/>
            <ac:spMk id="2" creationId="{5FB26659-F8B6-8AC7-8DF0-C8C20A6A2882}"/>
          </ac:spMkLst>
        </pc:spChg>
      </pc:sldChg>
      <pc:sldChg chg="modSp mod">
        <pc:chgData name="Christopher Runyon" userId="3ee79b5e-7f69-4efb-bf67-91c037e6ac72" providerId="ADAL" clId="{CC3BC5DA-7215-4603-BD1E-5567C084BC4C}" dt="2025-04-07T20:27:32.138" v="1516" actId="6549"/>
        <pc:sldMkLst>
          <pc:docMk/>
          <pc:sldMk cId="720826308" sldId="268"/>
        </pc:sldMkLst>
        <pc:spChg chg="mod">
          <ac:chgData name="Christopher Runyon" userId="3ee79b5e-7f69-4efb-bf67-91c037e6ac72" providerId="ADAL" clId="{CC3BC5DA-7215-4603-BD1E-5567C084BC4C}" dt="2025-04-07T20:27:32.138" v="1516" actId="6549"/>
          <ac:spMkLst>
            <pc:docMk/>
            <pc:sldMk cId="720826308" sldId="268"/>
            <ac:spMk id="2" creationId="{2BF40FB9-FFC1-BC2F-E587-50483DEB455A}"/>
          </ac:spMkLst>
        </pc:spChg>
      </pc:sldChg>
      <pc:sldChg chg="addSp delSp modSp mod">
        <pc:chgData name="Christopher Runyon" userId="3ee79b5e-7f69-4efb-bf67-91c037e6ac72" providerId="ADAL" clId="{CC3BC5DA-7215-4603-BD1E-5567C084BC4C}" dt="2025-04-07T20:27:03.357" v="1498" actId="478"/>
        <pc:sldMkLst>
          <pc:docMk/>
          <pc:sldMk cId="3524457948" sldId="276"/>
        </pc:sldMkLst>
      </pc:sldChg>
      <pc:sldChg chg="modSp mod">
        <pc:chgData name="Christopher Runyon" userId="3ee79b5e-7f69-4efb-bf67-91c037e6ac72" providerId="ADAL" clId="{CC3BC5DA-7215-4603-BD1E-5567C084BC4C}" dt="2025-04-07T20:15:41.852" v="1443" actId="20577"/>
        <pc:sldMkLst>
          <pc:docMk/>
          <pc:sldMk cId="511668683" sldId="327"/>
        </pc:sldMkLst>
        <pc:spChg chg="mod">
          <ac:chgData name="Christopher Runyon" userId="3ee79b5e-7f69-4efb-bf67-91c037e6ac72" providerId="ADAL" clId="{CC3BC5DA-7215-4603-BD1E-5567C084BC4C}" dt="2025-04-07T20:15:41.852" v="1443" actId="20577"/>
          <ac:spMkLst>
            <pc:docMk/>
            <pc:sldMk cId="511668683" sldId="327"/>
            <ac:spMk id="3" creationId="{7B9B95AE-EAD6-D55A-A4C4-CADBCE7A465A}"/>
          </ac:spMkLst>
        </pc:spChg>
      </pc:sldChg>
      <pc:sldChg chg="delSp mod">
        <pc:chgData name="Christopher Runyon" userId="3ee79b5e-7f69-4efb-bf67-91c037e6ac72" providerId="ADAL" clId="{CC3BC5DA-7215-4603-BD1E-5567C084BC4C}" dt="2025-04-10T16:36:16.454" v="1623" actId="478"/>
        <pc:sldMkLst>
          <pc:docMk/>
          <pc:sldMk cId="3116559028" sldId="328"/>
        </pc:sldMkLst>
        <pc:spChg chg="del">
          <ac:chgData name="Christopher Runyon" userId="3ee79b5e-7f69-4efb-bf67-91c037e6ac72" providerId="ADAL" clId="{CC3BC5DA-7215-4603-BD1E-5567C084BC4C}" dt="2025-04-10T16:36:16.454" v="1623" actId="478"/>
          <ac:spMkLst>
            <pc:docMk/>
            <pc:sldMk cId="3116559028" sldId="328"/>
            <ac:spMk id="5" creationId="{EE339DA5-7676-6FE3-EF4E-A2C05C4278CB}"/>
          </ac:spMkLst>
        </pc:spChg>
      </pc:sldChg>
      <pc:sldChg chg="modSp mod">
        <pc:chgData name="Christopher Runyon" userId="3ee79b5e-7f69-4efb-bf67-91c037e6ac72" providerId="ADAL" clId="{CC3BC5DA-7215-4603-BD1E-5567C084BC4C}" dt="2025-04-07T19:40:03.432" v="42" actId="1037"/>
        <pc:sldMkLst>
          <pc:docMk/>
          <pc:sldMk cId="760810162" sldId="385"/>
        </pc:sldMkLst>
        <pc:spChg chg="mod">
          <ac:chgData name="Christopher Runyon" userId="3ee79b5e-7f69-4efb-bf67-91c037e6ac72" providerId="ADAL" clId="{CC3BC5DA-7215-4603-BD1E-5567C084BC4C}" dt="2025-04-07T19:40:03.432" v="42" actId="1037"/>
          <ac:spMkLst>
            <pc:docMk/>
            <pc:sldMk cId="760810162" sldId="385"/>
            <ac:spMk id="3" creationId="{4AB7A544-1C91-BA67-7CD8-9962AF1A15D5}"/>
          </ac:spMkLst>
        </pc:spChg>
      </pc:sldChg>
      <pc:sldChg chg="modSp mod">
        <pc:chgData name="Christopher Runyon" userId="3ee79b5e-7f69-4efb-bf67-91c037e6ac72" providerId="ADAL" clId="{CC3BC5DA-7215-4603-BD1E-5567C084BC4C}" dt="2025-04-07T20:16:45.287" v="1447" actId="122"/>
        <pc:sldMkLst>
          <pc:docMk/>
          <pc:sldMk cId="2762326997" sldId="403"/>
        </pc:sldMkLst>
        <pc:spChg chg="mod">
          <ac:chgData name="Christopher Runyon" userId="3ee79b5e-7f69-4efb-bf67-91c037e6ac72" providerId="ADAL" clId="{CC3BC5DA-7215-4603-BD1E-5567C084BC4C}" dt="2025-04-07T20:16:45.287" v="1447" actId="122"/>
          <ac:spMkLst>
            <pc:docMk/>
            <pc:sldMk cId="2762326997" sldId="403"/>
            <ac:spMk id="2" creationId="{159CA275-064D-3846-3BFB-2E6037D1671D}"/>
          </ac:spMkLst>
        </pc:spChg>
      </pc:sldChg>
      <pc:sldChg chg="add">
        <pc:chgData name="Christopher Runyon" userId="3ee79b5e-7f69-4efb-bf67-91c037e6ac72" providerId="ADAL" clId="{CC3BC5DA-7215-4603-BD1E-5567C084BC4C}" dt="2025-04-07T19:39:44.630" v="35"/>
        <pc:sldMkLst>
          <pc:docMk/>
          <pc:sldMk cId="3469267521" sldId="427"/>
        </pc:sldMkLst>
      </pc:sldChg>
      <pc:sldChg chg="modSp mod">
        <pc:chgData name="Christopher Runyon" userId="3ee79b5e-7f69-4efb-bf67-91c037e6ac72" providerId="ADAL" clId="{CC3BC5DA-7215-4603-BD1E-5567C084BC4C}" dt="2025-04-07T19:39:22.553" v="34" actId="122"/>
        <pc:sldMkLst>
          <pc:docMk/>
          <pc:sldMk cId="3711029374" sldId="443"/>
        </pc:sldMkLst>
        <pc:spChg chg="mod">
          <ac:chgData name="Christopher Runyon" userId="3ee79b5e-7f69-4efb-bf67-91c037e6ac72" providerId="ADAL" clId="{CC3BC5DA-7215-4603-BD1E-5567C084BC4C}" dt="2025-04-07T19:39:22.553" v="34" actId="122"/>
          <ac:spMkLst>
            <pc:docMk/>
            <pc:sldMk cId="3711029374" sldId="443"/>
            <ac:spMk id="2" creationId="{AD9093B1-8CCC-C6AA-F57C-46384EFBA371}"/>
          </ac:spMkLst>
        </pc:spChg>
      </pc:sldChg>
      <pc:sldChg chg="modSp mod">
        <pc:chgData name="Christopher Runyon" userId="3ee79b5e-7f69-4efb-bf67-91c037e6ac72" providerId="ADAL" clId="{CC3BC5DA-7215-4603-BD1E-5567C084BC4C}" dt="2025-04-07T19:39:19.216" v="33" actId="122"/>
        <pc:sldMkLst>
          <pc:docMk/>
          <pc:sldMk cId="461466225" sldId="444"/>
        </pc:sldMkLst>
        <pc:spChg chg="mod">
          <ac:chgData name="Christopher Runyon" userId="3ee79b5e-7f69-4efb-bf67-91c037e6ac72" providerId="ADAL" clId="{CC3BC5DA-7215-4603-BD1E-5567C084BC4C}" dt="2025-04-07T19:39:19.216" v="33" actId="122"/>
          <ac:spMkLst>
            <pc:docMk/>
            <pc:sldMk cId="461466225" sldId="444"/>
            <ac:spMk id="2" creationId="{9EC4C8A1-D880-8D6E-B130-1066DC33B567}"/>
          </ac:spMkLst>
        </pc:spChg>
      </pc:sldChg>
      <pc:sldChg chg="modSp mod">
        <pc:chgData name="Christopher Runyon" userId="3ee79b5e-7f69-4efb-bf67-91c037e6ac72" providerId="ADAL" clId="{CC3BC5DA-7215-4603-BD1E-5567C084BC4C}" dt="2025-04-07T19:39:16.258" v="32" actId="122"/>
        <pc:sldMkLst>
          <pc:docMk/>
          <pc:sldMk cId="1029365929" sldId="446"/>
        </pc:sldMkLst>
        <pc:spChg chg="mod">
          <ac:chgData name="Christopher Runyon" userId="3ee79b5e-7f69-4efb-bf67-91c037e6ac72" providerId="ADAL" clId="{CC3BC5DA-7215-4603-BD1E-5567C084BC4C}" dt="2025-04-07T19:39:16.258" v="32" actId="122"/>
          <ac:spMkLst>
            <pc:docMk/>
            <pc:sldMk cId="1029365929" sldId="446"/>
            <ac:spMk id="2" creationId="{AE7B0ED3-4FFF-394E-EB55-53AD6870BECE}"/>
          </ac:spMkLst>
        </pc:spChg>
        <pc:spChg chg="mod">
          <ac:chgData name="Christopher Runyon" userId="3ee79b5e-7f69-4efb-bf67-91c037e6ac72" providerId="ADAL" clId="{CC3BC5DA-7215-4603-BD1E-5567C084BC4C}" dt="2025-04-07T19:39:06.738" v="31" actId="1035"/>
          <ac:spMkLst>
            <pc:docMk/>
            <pc:sldMk cId="1029365929" sldId="446"/>
            <ac:spMk id="5" creationId="{FC7E0179-BC44-87AD-12C3-97C7630AE04A}"/>
          </ac:spMkLst>
        </pc:spChg>
      </pc:sldChg>
      <pc:sldChg chg="modSp mod">
        <pc:chgData name="Christopher Runyon" userId="3ee79b5e-7f69-4efb-bf67-91c037e6ac72" providerId="ADAL" clId="{CC3BC5DA-7215-4603-BD1E-5567C084BC4C}" dt="2025-04-07T20:16:49.920" v="1448" actId="122"/>
        <pc:sldMkLst>
          <pc:docMk/>
          <pc:sldMk cId="2847931485" sldId="2147482284"/>
        </pc:sldMkLst>
        <pc:spChg chg="mod">
          <ac:chgData name="Christopher Runyon" userId="3ee79b5e-7f69-4efb-bf67-91c037e6ac72" providerId="ADAL" clId="{CC3BC5DA-7215-4603-BD1E-5567C084BC4C}" dt="2025-04-07T20:16:49.920" v="1448" actId="122"/>
          <ac:spMkLst>
            <pc:docMk/>
            <pc:sldMk cId="2847931485" sldId="2147482284"/>
            <ac:spMk id="2" creationId="{92208B10-5143-74AF-3830-E736D0FAEFB5}"/>
          </ac:spMkLst>
        </pc:spChg>
      </pc:sldChg>
      <pc:sldChg chg="modSp mod">
        <pc:chgData name="Christopher Runyon" userId="3ee79b5e-7f69-4efb-bf67-91c037e6ac72" providerId="ADAL" clId="{CC3BC5DA-7215-4603-BD1E-5567C084BC4C}" dt="2025-04-07T20:16:54.712" v="1449" actId="122"/>
        <pc:sldMkLst>
          <pc:docMk/>
          <pc:sldMk cId="981299709" sldId="2147482288"/>
        </pc:sldMkLst>
        <pc:spChg chg="mod">
          <ac:chgData name="Christopher Runyon" userId="3ee79b5e-7f69-4efb-bf67-91c037e6ac72" providerId="ADAL" clId="{CC3BC5DA-7215-4603-BD1E-5567C084BC4C}" dt="2025-04-07T20:16:54.712" v="1449" actId="122"/>
          <ac:spMkLst>
            <pc:docMk/>
            <pc:sldMk cId="981299709" sldId="2147482288"/>
            <ac:spMk id="2" creationId="{29996D50-33CD-4178-68C6-EA25EFF74140}"/>
          </ac:spMkLst>
        </pc:spChg>
      </pc:sldChg>
      <pc:sldChg chg="modSp mod ord">
        <pc:chgData name="Christopher Runyon" userId="3ee79b5e-7f69-4efb-bf67-91c037e6ac72" providerId="ADAL" clId="{CC3BC5DA-7215-4603-BD1E-5567C084BC4C}" dt="2025-04-10T15:51:48.938" v="1603" actId="115"/>
        <pc:sldMkLst>
          <pc:docMk/>
          <pc:sldMk cId="2098414066" sldId="2147482309"/>
        </pc:sldMkLst>
        <pc:spChg chg="mod">
          <ac:chgData name="Christopher Runyon" userId="3ee79b5e-7f69-4efb-bf67-91c037e6ac72" providerId="ADAL" clId="{CC3BC5DA-7215-4603-BD1E-5567C084BC4C}" dt="2025-04-10T15:51:48.938" v="1603" actId="115"/>
          <ac:spMkLst>
            <pc:docMk/>
            <pc:sldMk cId="2098414066" sldId="2147482309"/>
            <ac:spMk id="3" creationId="{8758219C-60BA-0398-151D-296A3B30CD64}"/>
          </ac:spMkLst>
        </pc:spChg>
      </pc:sldChg>
      <pc:sldChg chg="modSp mod">
        <pc:chgData name="Christopher Runyon" userId="3ee79b5e-7f69-4efb-bf67-91c037e6ac72" providerId="ADAL" clId="{CC3BC5DA-7215-4603-BD1E-5567C084BC4C}" dt="2025-04-07T20:16:08.179" v="1445" actId="122"/>
        <pc:sldMkLst>
          <pc:docMk/>
          <pc:sldMk cId="8581257" sldId="2147482311"/>
        </pc:sldMkLst>
        <pc:spChg chg="mod">
          <ac:chgData name="Christopher Runyon" userId="3ee79b5e-7f69-4efb-bf67-91c037e6ac72" providerId="ADAL" clId="{CC3BC5DA-7215-4603-BD1E-5567C084BC4C}" dt="2025-04-07T20:16:08.179" v="1445" actId="122"/>
          <ac:spMkLst>
            <pc:docMk/>
            <pc:sldMk cId="8581257" sldId="2147482311"/>
            <ac:spMk id="2" creationId="{39E075B8-AA54-765D-49C0-95617B8C24C4}"/>
          </ac:spMkLst>
        </pc:spChg>
      </pc:sldChg>
      <pc:sldChg chg="modSp mod">
        <pc:chgData name="Christopher Runyon" userId="3ee79b5e-7f69-4efb-bf67-91c037e6ac72" providerId="ADAL" clId="{CC3BC5DA-7215-4603-BD1E-5567C084BC4C}" dt="2025-04-07T20:17:00.327" v="1450" actId="122"/>
        <pc:sldMkLst>
          <pc:docMk/>
          <pc:sldMk cId="501698863" sldId="2147482312"/>
        </pc:sldMkLst>
        <pc:spChg chg="mod">
          <ac:chgData name="Christopher Runyon" userId="3ee79b5e-7f69-4efb-bf67-91c037e6ac72" providerId="ADAL" clId="{CC3BC5DA-7215-4603-BD1E-5567C084BC4C}" dt="2025-04-07T20:17:00.327" v="1450" actId="122"/>
          <ac:spMkLst>
            <pc:docMk/>
            <pc:sldMk cId="501698863" sldId="2147482312"/>
            <ac:spMk id="2" creationId="{8D70AD8B-32ED-4050-AB9E-FD53633EA7FC}"/>
          </ac:spMkLst>
        </pc:spChg>
      </pc:sldChg>
      <pc:sldChg chg="modSp mod">
        <pc:chgData name="Christopher Runyon" userId="3ee79b5e-7f69-4efb-bf67-91c037e6ac72" providerId="ADAL" clId="{CC3BC5DA-7215-4603-BD1E-5567C084BC4C}" dt="2025-04-10T15:49:09.243" v="1578" actId="20577"/>
        <pc:sldMkLst>
          <pc:docMk/>
          <pc:sldMk cId="1325825584" sldId="2147482313"/>
        </pc:sldMkLst>
        <pc:spChg chg="mod">
          <ac:chgData name="Christopher Runyon" userId="3ee79b5e-7f69-4efb-bf67-91c037e6ac72" providerId="ADAL" clId="{CC3BC5DA-7215-4603-BD1E-5567C084BC4C}" dt="2025-04-07T19:44:35.684" v="545" actId="122"/>
          <ac:spMkLst>
            <pc:docMk/>
            <pc:sldMk cId="1325825584" sldId="2147482313"/>
            <ac:spMk id="2" creationId="{95B62E54-A02C-52E7-FACC-34FBEA276982}"/>
          </ac:spMkLst>
        </pc:spChg>
        <pc:spChg chg="mod">
          <ac:chgData name="Christopher Runyon" userId="3ee79b5e-7f69-4efb-bf67-91c037e6ac72" providerId="ADAL" clId="{CC3BC5DA-7215-4603-BD1E-5567C084BC4C}" dt="2025-04-10T15:49:09.243" v="1578" actId="20577"/>
          <ac:spMkLst>
            <pc:docMk/>
            <pc:sldMk cId="1325825584" sldId="2147482313"/>
            <ac:spMk id="3" creationId="{8AAB184A-7AB2-B1FD-CF5D-4E261805FA0D}"/>
          </ac:spMkLst>
        </pc:spChg>
      </pc:sldChg>
      <pc:sldChg chg="modSp mod ord">
        <pc:chgData name="Christopher Runyon" userId="3ee79b5e-7f69-4efb-bf67-91c037e6ac72" providerId="ADAL" clId="{CC3BC5DA-7215-4603-BD1E-5567C084BC4C}" dt="2025-04-10T15:49:27.834" v="1580"/>
        <pc:sldMkLst>
          <pc:docMk/>
          <pc:sldMk cId="3836372053" sldId="2147482314"/>
        </pc:sldMkLst>
        <pc:spChg chg="mod">
          <ac:chgData name="Christopher Runyon" userId="3ee79b5e-7f69-4efb-bf67-91c037e6ac72" providerId="ADAL" clId="{CC3BC5DA-7215-4603-BD1E-5567C084BC4C}" dt="2025-04-07T20:16:36.918" v="1446" actId="122"/>
          <ac:spMkLst>
            <pc:docMk/>
            <pc:sldMk cId="3836372053" sldId="2147482314"/>
            <ac:spMk id="2" creationId="{0799F32C-8B24-3F2F-5D0A-E454411597DF}"/>
          </ac:spMkLst>
        </pc:spChg>
      </pc:sldChg>
      <pc:sldChg chg="modSp mod">
        <pc:chgData name="Christopher Runyon" userId="3ee79b5e-7f69-4efb-bf67-91c037e6ac72" providerId="ADAL" clId="{CC3BC5DA-7215-4603-BD1E-5567C084BC4C}" dt="2025-04-07T20:17:05.865" v="1451" actId="122"/>
        <pc:sldMkLst>
          <pc:docMk/>
          <pc:sldMk cId="1264620758" sldId="2147482318"/>
        </pc:sldMkLst>
        <pc:spChg chg="mod">
          <ac:chgData name="Christopher Runyon" userId="3ee79b5e-7f69-4efb-bf67-91c037e6ac72" providerId="ADAL" clId="{CC3BC5DA-7215-4603-BD1E-5567C084BC4C}" dt="2025-04-07T20:17:05.865" v="1451" actId="122"/>
          <ac:spMkLst>
            <pc:docMk/>
            <pc:sldMk cId="1264620758" sldId="2147482318"/>
            <ac:spMk id="2" creationId="{471575C5-F878-A4BB-6401-66DCE3837EE4}"/>
          </ac:spMkLst>
        </pc:spChg>
      </pc:sldChg>
      <pc:sldChg chg="modSp mod">
        <pc:chgData name="Christopher Runyon" userId="3ee79b5e-7f69-4efb-bf67-91c037e6ac72" providerId="ADAL" clId="{CC3BC5DA-7215-4603-BD1E-5567C084BC4C}" dt="2025-04-07T20:17:14.517" v="1453" actId="122"/>
        <pc:sldMkLst>
          <pc:docMk/>
          <pc:sldMk cId="2161694679" sldId="2147482319"/>
        </pc:sldMkLst>
        <pc:spChg chg="mod">
          <ac:chgData name="Christopher Runyon" userId="3ee79b5e-7f69-4efb-bf67-91c037e6ac72" providerId="ADAL" clId="{CC3BC5DA-7215-4603-BD1E-5567C084BC4C}" dt="2025-04-07T20:17:14.517" v="1453" actId="122"/>
          <ac:spMkLst>
            <pc:docMk/>
            <pc:sldMk cId="2161694679" sldId="2147482319"/>
            <ac:spMk id="2" creationId="{8D70AD8B-32ED-4050-AB9E-FD53633EA7FC}"/>
          </ac:spMkLst>
        </pc:spChg>
      </pc:sldChg>
      <pc:sldChg chg="modSp mod ord">
        <pc:chgData name="Christopher Runyon" userId="3ee79b5e-7f69-4efb-bf67-91c037e6ac72" providerId="ADAL" clId="{CC3BC5DA-7215-4603-BD1E-5567C084BC4C}" dt="2025-04-07T19:55:37.533" v="1436"/>
        <pc:sldMkLst>
          <pc:docMk/>
          <pc:sldMk cId="2711235912" sldId="2147482322"/>
        </pc:sldMkLst>
        <pc:spChg chg="mod">
          <ac:chgData name="Christopher Runyon" userId="3ee79b5e-7f69-4efb-bf67-91c037e6ac72" providerId="ADAL" clId="{CC3BC5DA-7215-4603-BD1E-5567C084BC4C}" dt="2025-04-07T19:38:50.883" v="25" actId="20577"/>
          <ac:spMkLst>
            <pc:docMk/>
            <pc:sldMk cId="2711235912" sldId="2147482322"/>
            <ac:spMk id="2" creationId="{A704657A-BBAB-6126-A0FE-7E6AE41730E4}"/>
          </ac:spMkLst>
        </pc:spChg>
      </pc:sldChg>
      <pc:sldChg chg="modSp mod">
        <pc:chgData name="Christopher Runyon" userId="3ee79b5e-7f69-4efb-bf67-91c037e6ac72" providerId="ADAL" clId="{CC3BC5DA-7215-4603-BD1E-5567C084BC4C}" dt="2025-04-07T19:55:48.497" v="1440" actId="6549"/>
        <pc:sldMkLst>
          <pc:docMk/>
          <pc:sldMk cId="989439140" sldId="2147482323"/>
        </pc:sldMkLst>
        <pc:spChg chg="mod">
          <ac:chgData name="Christopher Runyon" userId="3ee79b5e-7f69-4efb-bf67-91c037e6ac72" providerId="ADAL" clId="{CC3BC5DA-7215-4603-BD1E-5567C084BC4C}" dt="2025-04-07T19:38:55.316" v="26" actId="122"/>
          <ac:spMkLst>
            <pc:docMk/>
            <pc:sldMk cId="989439140" sldId="2147482323"/>
            <ac:spMk id="2" creationId="{CB5960B7-A18B-E381-5E31-114F8A941D3A}"/>
          </ac:spMkLst>
        </pc:spChg>
        <pc:spChg chg="mod">
          <ac:chgData name="Christopher Runyon" userId="3ee79b5e-7f69-4efb-bf67-91c037e6ac72" providerId="ADAL" clId="{CC3BC5DA-7215-4603-BD1E-5567C084BC4C}" dt="2025-04-07T19:55:48.497" v="1440" actId="6549"/>
          <ac:spMkLst>
            <pc:docMk/>
            <pc:sldMk cId="989439140" sldId="2147482323"/>
            <ac:spMk id="6" creationId="{A6A32021-7137-DCF0-193A-958052F24F90}"/>
          </ac:spMkLst>
        </pc:spChg>
      </pc:sldChg>
      <pc:sldChg chg="addSp modSp mod">
        <pc:chgData name="Christopher Runyon" userId="3ee79b5e-7f69-4efb-bf67-91c037e6ac72" providerId="ADAL" clId="{CC3BC5DA-7215-4603-BD1E-5567C084BC4C}" dt="2025-04-07T19:41:29.128" v="126" actId="1076"/>
        <pc:sldMkLst>
          <pc:docMk/>
          <pc:sldMk cId="2829883744" sldId="2147482328"/>
        </pc:sldMkLst>
        <pc:spChg chg="add mod">
          <ac:chgData name="Christopher Runyon" userId="3ee79b5e-7f69-4efb-bf67-91c037e6ac72" providerId="ADAL" clId="{CC3BC5DA-7215-4603-BD1E-5567C084BC4C}" dt="2025-04-07T19:41:29.128" v="126" actId="1076"/>
          <ac:spMkLst>
            <pc:docMk/>
            <pc:sldMk cId="2829883744" sldId="2147482328"/>
            <ac:spMk id="4" creationId="{A17BED28-8AFC-21AB-8FCF-7CBE5CE36813}"/>
          </ac:spMkLst>
        </pc:spChg>
      </pc:sldChg>
      <pc:sldChg chg="modSp mod">
        <pc:chgData name="Christopher Runyon" userId="3ee79b5e-7f69-4efb-bf67-91c037e6ac72" providerId="ADAL" clId="{CC3BC5DA-7215-4603-BD1E-5567C084BC4C}" dt="2025-04-07T19:42:25.915" v="220" actId="20577"/>
        <pc:sldMkLst>
          <pc:docMk/>
          <pc:sldMk cId="551949108" sldId="2147482329"/>
        </pc:sldMkLst>
        <pc:spChg chg="mod">
          <ac:chgData name="Christopher Runyon" userId="3ee79b5e-7f69-4efb-bf67-91c037e6ac72" providerId="ADAL" clId="{CC3BC5DA-7215-4603-BD1E-5567C084BC4C}" dt="2025-04-07T19:42:25.915" v="220" actId="20577"/>
          <ac:spMkLst>
            <pc:docMk/>
            <pc:sldMk cId="551949108" sldId="2147482329"/>
            <ac:spMk id="3" creationId="{1EC20072-5556-535E-1D5B-B897B21782AE}"/>
          </ac:spMkLst>
        </pc:spChg>
      </pc:sldChg>
      <pc:sldChg chg="modSp new mod">
        <pc:chgData name="Christopher Runyon" userId="3ee79b5e-7f69-4efb-bf67-91c037e6ac72" providerId="ADAL" clId="{CC3BC5DA-7215-4603-BD1E-5567C084BC4C}" dt="2025-04-07T19:46:51.239" v="919" actId="20577"/>
        <pc:sldMkLst>
          <pc:docMk/>
          <pc:sldMk cId="3678781473" sldId="2147482330"/>
        </pc:sldMkLst>
        <pc:spChg chg="mod">
          <ac:chgData name="Christopher Runyon" userId="3ee79b5e-7f69-4efb-bf67-91c037e6ac72" providerId="ADAL" clId="{CC3BC5DA-7215-4603-BD1E-5567C084BC4C}" dt="2025-04-07T19:44:13.819" v="532" actId="20577"/>
          <ac:spMkLst>
            <pc:docMk/>
            <pc:sldMk cId="3678781473" sldId="2147482330"/>
            <ac:spMk id="2" creationId="{7896B163-A768-6B03-6980-8FD3AEC6A972}"/>
          </ac:spMkLst>
        </pc:spChg>
        <pc:spChg chg="mod">
          <ac:chgData name="Christopher Runyon" userId="3ee79b5e-7f69-4efb-bf67-91c037e6ac72" providerId="ADAL" clId="{CC3BC5DA-7215-4603-BD1E-5567C084BC4C}" dt="2025-04-07T19:46:51.239" v="919" actId="20577"/>
          <ac:spMkLst>
            <pc:docMk/>
            <pc:sldMk cId="3678781473" sldId="2147482330"/>
            <ac:spMk id="3" creationId="{AA677086-C6DE-AD80-BE86-45AC4CC424B3}"/>
          </ac:spMkLst>
        </pc:spChg>
      </pc:sldChg>
      <pc:sldChg chg="modSp new mod">
        <pc:chgData name="Christopher Runyon" userId="3ee79b5e-7f69-4efb-bf67-91c037e6ac72" providerId="ADAL" clId="{CC3BC5DA-7215-4603-BD1E-5567C084BC4C}" dt="2025-04-07T20:15:47.384" v="1444" actId="122"/>
        <pc:sldMkLst>
          <pc:docMk/>
          <pc:sldMk cId="2386798492" sldId="2147482331"/>
        </pc:sldMkLst>
        <pc:spChg chg="mod">
          <ac:chgData name="Christopher Runyon" userId="3ee79b5e-7f69-4efb-bf67-91c037e6ac72" providerId="ADAL" clId="{CC3BC5DA-7215-4603-BD1E-5567C084BC4C}" dt="2025-04-07T20:15:47.384" v="1444" actId="122"/>
          <ac:spMkLst>
            <pc:docMk/>
            <pc:sldMk cId="2386798492" sldId="2147482331"/>
            <ac:spMk id="2" creationId="{F192C22D-28CE-C66E-2DDE-620BEA7075D6}"/>
          </ac:spMkLst>
        </pc:spChg>
        <pc:spChg chg="mod">
          <ac:chgData name="Christopher Runyon" userId="3ee79b5e-7f69-4efb-bf67-91c037e6ac72" providerId="ADAL" clId="{CC3BC5DA-7215-4603-BD1E-5567C084BC4C}" dt="2025-04-07T19:55:01.370" v="1428" actId="255"/>
          <ac:spMkLst>
            <pc:docMk/>
            <pc:sldMk cId="2386798492" sldId="2147482331"/>
            <ac:spMk id="3" creationId="{B777138B-C0B4-7B64-AF02-23569809C583}"/>
          </ac:spMkLst>
        </pc:spChg>
      </pc:sldChg>
      <pc:sldChg chg="modSp add mod ord">
        <pc:chgData name="Christopher Runyon" userId="3ee79b5e-7f69-4efb-bf67-91c037e6ac72" providerId="ADAL" clId="{CC3BC5DA-7215-4603-BD1E-5567C084BC4C}" dt="2025-04-07T19:55:36.243" v="1434"/>
        <pc:sldMkLst>
          <pc:docMk/>
          <pc:sldMk cId="2697095053" sldId="2147482332"/>
        </pc:sldMkLst>
        <pc:spChg chg="mod">
          <ac:chgData name="Christopher Runyon" userId="3ee79b5e-7f69-4efb-bf67-91c037e6ac72" providerId="ADAL" clId="{CC3BC5DA-7215-4603-BD1E-5567C084BC4C}" dt="2025-04-07T19:55:33.318" v="1432" actId="20577"/>
          <ac:spMkLst>
            <pc:docMk/>
            <pc:sldMk cId="2697095053" sldId="2147482332"/>
            <ac:spMk id="4" creationId="{53127A51-FD99-A6D2-4C08-863D226C2F48}"/>
          </ac:spMkLst>
        </pc:spChg>
      </pc:sldChg>
      <pc:sldChg chg="add ord">
        <pc:chgData name="Christopher Runyon" userId="3ee79b5e-7f69-4efb-bf67-91c037e6ac72" providerId="ADAL" clId="{CC3BC5DA-7215-4603-BD1E-5567C084BC4C}" dt="2025-04-07T19:55:44.622" v="1439"/>
        <pc:sldMkLst>
          <pc:docMk/>
          <pc:sldMk cId="781159386" sldId="2147482333"/>
        </pc:sldMkLst>
      </pc:sldChg>
      <pc:sldChg chg="addSp delSp modSp add mod">
        <pc:chgData name="Christopher Runyon" userId="3ee79b5e-7f69-4efb-bf67-91c037e6ac72" providerId="ADAL" clId="{CC3BC5DA-7215-4603-BD1E-5567C084BC4C}" dt="2025-04-10T16:46:32.238" v="1630" actId="962"/>
        <pc:sldMkLst>
          <pc:docMk/>
          <pc:sldMk cId="1047720151" sldId="2147482334"/>
        </pc:sldMkLst>
        <pc:picChg chg="del mod">
          <ac:chgData name="Christopher Runyon" userId="3ee79b5e-7f69-4efb-bf67-91c037e6ac72" providerId="ADAL" clId="{CC3BC5DA-7215-4603-BD1E-5567C084BC4C}" dt="2025-04-10T16:44:03.747" v="1627" actId="478"/>
          <ac:picMkLst>
            <pc:docMk/>
            <pc:sldMk cId="1047720151" sldId="2147482334"/>
            <ac:picMk id="3" creationId="{E0BA79FA-FDF0-B9C7-D164-3D03DAFA932B}"/>
          </ac:picMkLst>
        </pc:picChg>
        <pc:picChg chg="add mod">
          <ac:chgData name="Christopher Runyon" userId="3ee79b5e-7f69-4efb-bf67-91c037e6ac72" providerId="ADAL" clId="{CC3BC5DA-7215-4603-BD1E-5567C084BC4C}" dt="2025-04-10T16:46:32.238" v="1630" actId="962"/>
          <ac:picMkLst>
            <pc:docMk/>
            <pc:sldMk cId="1047720151" sldId="2147482334"/>
            <ac:picMk id="4" creationId="{4396A8D5-4C91-1345-B055-1E6C3D6C65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0D9A2-35A5-4758-942A-AE239CFEEDAC}"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9E82B-B1CD-47D0-8484-46064DC6F88B}" type="slidenum">
              <a:rPr lang="en-US" smtClean="0"/>
              <a:t>‹#›</a:t>
            </a:fld>
            <a:endParaRPr lang="en-US"/>
          </a:p>
        </p:txBody>
      </p:sp>
    </p:spTree>
    <p:extLst>
      <p:ext uri="{BB962C8B-B14F-4D97-AF65-F5344CB8AC3E}">
        <p14:creationId xmlns:p14="http://schemas.microsoft.com/office/powerpoint/2010/main" val="63653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22</a:t>
            </a:fld>
            <a:endParaRPr lang="en-US"/>
          </a:p>
        </p:txBody>
      </p:sp>
    </p:spTree>
    <p:extLst>
      <p:ext uri="{BB962C8B-B14F-4D97-AF65-F5344CB8AC3E}">
        <p14:creationId xmlns:p14="http://schemas.microsoft.com/office/powerpoint/2010/main" val="261899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29</a:t>
            </a:fld>
            <a:endParaRPr lang="en-US"/>
          </a:p>
        </p:txBody>
      </p:sp>
    </p:spTree>
    <p:extLst>
      <p:ext uri="{BB962C8B-B14F-4D97-AF65-F5344CB8AC3E}">
        <p14:creationId xmlns:p14="http://schemas.microsoft.com/office/powerpoint/2010/main" val="393477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186C-61E0-705E-A545-422D11ACAC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28487-3195-7281-EB48-D81626E46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C5320A-80A6-E05C-59EC-E66C740EF673}"/>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94A11B73-DAF5-FDE9-E660-5B1CB2067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53838-A900-CC67-A5C9-DFE622ABA916}"/>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4816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0EAD-F0FB-4DF2-99B4-EB2CB6DE7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22B65-8638-012A-1B92-F2D41EDE0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FD3FC-A168-BAB8-2DEB-56EAED26ACD3}"/>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E9056E78-EDD9-3068-F359-62AB5B1D3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2CFA1-6294-0A8B-A425-373D6311932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38191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7C3CB-2F2F-B625-5F5D-F702150D5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5EAA2F-F934-6C4B-6BE1-43937DA25A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61758-3D49-CD2B-708F-6AFE0C8E3F6A}"/>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A7D4A20C-3DF2-F812-B795-B845127AC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4B309-7787-8960-03A5-D0ECBF16D81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128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copy 2">
    <p:spTree>
      <p:nvGrpSpPr>
        <p:cNvPr id="1" name=""/>
        <p:cNvGrpSpPr/>
        <p:nvPr/>
      </p:nvGrpSpPr>
      <p:grpSpPr>
        <a:xfrm>
          <a:off x="0" y="0"/>
          <a:ext cx="0" cy="0"/>
          <a:chOff x="0" y="0"/>
          <a:chExt cx="0" cy="0"/>
        </a:xfrm>
      </p:grpSpPr>
      <p:sp>
        <p:nvSpPr>
          <p:cNvPr id="81" name="object 3">
            <a:extLst>
              <a:ext uri="{C183D7F6-B498-43B3-948B-1728B52AA6E4}">
                <adec:decorative xmlns:adec="http://schemas.microsoft.com/office/drawing/2017/decorative" val="1"/>
              </a:ext>
            </a:extLst>
          </p:cNvPr>
          <p:cNvSpPr/>
          <p:nvPr/>
        </p:nvSpPr>
        <p:spPr>
          <a:xfrm>
            <a:off x="1" y="-1"/>
            <a:ext cx="9978770" cy="11635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0031" y="21600"/>
                </a:lnTo>
                <a:lnTo>
                  <a:pt x="21600" y="0"/>
                </a:lnTo>
                <a:close/>
              </a:path>
            </a:pathLst>
          </a:custGeom>
          <a:solidFill>
            <a:srgbClr val="3376C1"/>
          </a:solidFill>
          <a:ln w="12700">
            <a:miter lim="400000"/>
          </a:ln>
        </p:spPr>
        <p:txBody>
          <a:bodyPr lIns="45719" rIns="45719"/>
          <a:lstStyle/>
          <a:p>
            <a:pPr>
              <a:defRPr>
                <a:solidFill>
                  <a:srgbClr val="000000"/>
                </a:solidFill>
                <a:latin typeface="+mn-lt"/>
                <a:ea typeface="+mn-ea"/>
                <a:cs typeface="+mn-cs"/>
                <a:sym typeface="Calibri"/>
              </a:defRPr>
            </a:pPr>
            <a:endParaRPr sz="1800"/>
          </a:p>
        </p:txBody>
      </p:sp>
      <p:sp>
        <p:nvSpPr>
          <p:cNvPr id="82" name="Title Text"/>
          <p:cNvSpPr txBox="1">
            <a:spLocks noGrp="1"/>
          </p:cNvSpPr>
          <p:nvPr>
            <p:ph type="title" hasCustomPrompt="1"/>
          </p:nvPr>
        </p:nvSpPr>
        <p:spPr>
          <a:xfrm>
            <a:off x="534514" y="190500"/>
            <a:ext cx="7822979" cy="893614"/>
          </a:xfrm>
          <a:prstGeom prst="rect">
            <a:avLst/>
          </a:prstGeom>
        </p:spPr>
        <p:txBody>
          <a:bodyPr anchor="ctr" anchorCtr="0"/>
          <a:lstStyle>
            <a:lvl1pPr>
              <a:defRPr sz="2600" b="0" i="0">
                <a:latin typeface="Arial" panose="020B0604020202020204" pitchFamily="34" charset="0"/>
                <a:cs typeface="Arial" panose="020B0604020202020204" pitchFamily="34" charset="0"/>
              </a:defRPr>
            </a:lvl1pPr>
          </a:lstStyle>
          <a:p>
            <a:r>
              <a:rPr dirty="0"/>
              <a:t>Title Text</a:t>
            </a:r>
          </a:p>
        </p:txBody>
      </p:sp>
      <p:sp>
        <p:nvSpPr>
          <p:cNvPr id="10" name="Text Placeholder 3">
            <a:extLst>
              <a:ext uri="{FF2B5EF4-FFF2-40B4-BE49-F238E27FC236}">
                <a16:creationId xmlns:a16="http://schemas.microsoft.com/office/drawing/2014/main" id="{82E31CD2-C3C6-894F-A8D1-78A94D6FFFEF}"/>
              </a:ext>
            </a:extLst>
          </p:cNvPr>
          <p:cNvSpPr>
            <a:spLocks noGrp="1"/>
          </p:cNvSpPr>
          <p:nvPr>
            <p:ph type="body" sz="quarter" idx="15"/>
          </p:nvPr>
        </p:nvSpPr>
        <p:spPr>
          <a:xfrm>
            <a:off x="959261" y="1604963"/>
            <a:ext cx="10036556" cy="3700462"/>
          </a:xfrm>
          <a:prstGeom prst="rect">
            <a:avLst/>
          </a:prstGeom>
        </p:spPr>
        <p:txBody>
          <a:bodyPr/>
          <a:lstStyle>
            <a:lvl1pPr>
              <a:spcAft>
                <a:spcPts val="1200"/>
              </a:spcAft>
              <a:defRPr sz="2200" b="1" i="0">
                <a:solidFill>
                  <a:srgbClr val="3B3A3A"/>
                </a:solidFill>
                <a:latin typeface="Arial" panose="020B0604020202020204" pitchFamily="34" charset="0"/>
                <a:cs typeface="Arial" panose="020B0604020202020204" pitchFamily="34" charset="0"/>
              </a:defRPr>
            </a:lvl1pPr>
            <a:lvl2pPr marL="0" indent="9525">
              <a:spcAft>
                <a:spcPts val="1200"/>
              </a:spcAft>
              <a:tabLst/>
              <a:defRPr sz="1800" b="0" i="0">
                <a:solidFill>
                  <a:srgbClr val="3B3A3A"/>
                </a:solidFill>
                <a:latin typeface="Arial" panose="020B0604020202020204" pitchFamily="34" charset="0"/>
                <a:cs typeface="Arial" panose="020B0604020202020204" pitchFamily="34" charset="0"/>
              </a:defRPr>
            </a:lvl2pPr>
            <a:lvl3pPr marL="228600" marR="99060" indent="-228600" algn="l" defTabSz="914400" rtl="0" latinLnBrk="0">
              <a:lnSpc>
                <a:spcPct val="120400"/>
              </a:lnSpc>
              <a:spcBef>
                <a:spcPts val="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3pPr>
            <a:lvl4pPr marL="6873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4pPr>
            <a:lvl5pPr marL="12588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a:ln>
                  <a:noFill/>
                </a:ln>
                <a:solidFill>
                  <a:srgbClr val="414141"/>
                </a:solidFill>
                <a:uFillTx/>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689A5C3-3E04-493A-B02C-9C8E5F8574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977" y="255619"/>
            <a:ext cx="1365300" cy="607611"/>
          </a:xfrm>
          <a:prstGeom prst="rect">
            <a:avLst/>
          </a:prstGeom>
        </p:spPr>
      </p:pic>
      <p:sp>
        <p:nvSpPr>
          <p:cNvPr id="2" name="TextBox 1">
            <a:extLst>
              <a:ext uri="{FF2B5EF4-FFF2-40B4-BE49-F238E27FC236}">
                <a16:creationId xmlns:a16="http://schemas.microsoft.com/office/drawing/2014/main" id="{74A5DDF8-1868-B9FF-C028-A5A94CEA85C8}"/>
              </a:ext>
              <a:ext uri="{C183D7F6-B498-43B3-948B-1728B52AA6E4}">
                <adec:decorative xmlns:adec="http://schemas.microsoft.com/office/drawing/2017/decorative" val="1"/>
              </a:ext>
            </a:extLst>
          </p:cNvPr>
          <p:cNvSpPr txBox="1"/>
          <p:nvPr userDrawn="1"/>
        </p:nvSpPr>
        <p:spPr>
          <a:xfrm>
            <a:off x="11662114" y="6354619"/>
            <a:ext cx="52988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FF4CF300-C35B-4718-8700-2C4AF98803AA}" type="slidenum">
              <a:rPr kumimoji="0" lang="en-US" sz="1000" b="0" i="0" u="none" strike="noStrike" cap="none" spc="0" normalizeH="0" baseline="0" smtClean="0">
                <a:ln>
                  <a:noFill/>
                </a:ln>
                <a:solidFill>
                  <a:srgbClr val="414141"/>
                </a:solidFill>
                <a:effectLst/>
                <a:uFillTx/>
                <a:latin typeface="Arial"/>
                <a:ea typeface="Arial"/>
                <a:cs typeface="Arial"/>
                <a:sym typeface="Arial"/>
              </a:rPr>
              <a:pPr marL="0" marR="0" indent="0" algn="l" defTabSz="914400"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rgbClr val="414141"/>
              </a:solidFill>
              <a:effectLst/>
              <a:uFillTx/>
              <a:latin typeface="Arial"/>
              <a:ea typeface="Arial"/>
              <a:cs typeface="Arial"/>
              <a:sym typeface="Arial"/>
            </a:endParaRPr>
          </a:p>
        </p:txBody>
      </p:sp>
    </p:spTree>
    <p:extLst>
      <p:ext uri="{BB962C8B-B14F-4D97-AF65-F5344CB8AC3E}">
        <p14:creationId xmlns:p14="http://schemas.microsoft.com/office/powerpoint/2010/main" val="4275335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D90-E0D6-5920-927E-A5BAA49FD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8AA07-04E4-BE82-E72C-961B1D67EA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3CF85-B068-4315-CA7D-62F784862307}"/>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76FC11AF-4F5B-D764-8F8B-6ADFCF7B2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52B24-FBC3-0D97-54D8-861A3A3F00B7}"/>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647935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0243-85A5-B097-FD5D-6F90E699CA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5B17E6-2B5B-6E04-7960-DBB6D03A36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0DD927-C827-F3AE-728E-07E3DA802BFA}"/>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937C7232-C651-A68A-9D31-4442DE870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A678B-D70D-A345-F51B-E03A74A2F7B5}"/>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6559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EAB6-2010-49D8-C9FC-83E63A4E7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00859-C895-054E-7595-FB35D99EEC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E5FB3-E5CB-49B7-FB22-DD8C1A4E7D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EA1F9-E600-E41B-88D3-8AC0D192550E}"/>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6" name="Footer Placeholder 5">
            <a:extLst>
              <a:ext uri="{FF2B5EF4-FFF2-40B4-BE49-F238E27FC236}">
                <a16:creationId xmlns:a16="http://schemas.microsoft.com/office/drawing/2014/main" id="{573D8F17-9915-2936-1082-D1A1030D6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7A3F-C6CB-FC7B-EE55-CC6FF041316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4711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AEF2-FD44-B838-44CB-9BA45F5AAC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ED69CE-8A3E-921F-544F-6743923E10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3DFA0-7B58-28CF-6AF8-61F33C95B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8AD4E-D940-785E-EE6A-E28D67E34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AAE12-8034-D4CE-B56A-662D7C967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E54D09-632A-7755-3828-3EE2DD353D5B}"/>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8" name="Footer Placeholder 7">
            <a:extLst>
              <a:ext uri="{FF2B5EF4-FFF2-40B4-BE49-F238E27FC236}">
                <a16:creationId xmlns:a16="http://schemas.microsoft.com/office/drawing/2014/main" id="{1725AB9A-867C-8DAE-3214-22E0DAA94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4D62B-F592-F608-4595-D4FDB932A92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21825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346A-8AB5-6930-BB30-D5C6ACDD9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11143F-D6B9-3696-53A7-E9789B50388E}"/>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4" name="Footer Placeholder 3">
            <a:extLst>
              <a:ext uri="{FF2B5EF4-FFF2-40B4-BE49-F238E27FC236}">
                <a16:creationId xmlns:a16="http://schemas.microsoft.com/office/drawing/2014/main" id="{27F0CBC8-ADCB-9E0C-D901-B2DF7F4F9B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263E4-8895-085D-C551-CFD043674262}"/>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769559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3B841-A7E2-2C12-E481-E7420CC8BF11}"/>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3" name="Footer Placeholder 2">
            <a:extLst>
              <a:ext uri="{FF2B5EF4-FFF2-40B4-BE49-F238E27FC236}">
                <a16:creationId xmlns:a16="http://schemas.microsoft.com/office/drawing/2014/main" id="{80184CA5-EB80-3211-E4AF-BD4BC6357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BBA0-782D-4DAC-C943-6046C325C8F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45841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924E-831F-E4F0-7028-43C991578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B5547D-4A58-3266-DA1A-D207FEDAA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09B27-FF11-B05B-CFEF-9A1515C1A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C33C1-EC54-E2BF-590D-89C790C61225}"/>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6" name="Footer Placeholder 5">
            <a:extLst>
              <a:ext uri="{FF2B5EF4-FFF2-40B4-BE49-F238E27FC236}">
                <a16:creationId xmlns:a16="http://schemas.microsoft.com/office/drawing/2014/main" id="{CD93EDFC-B576-B18A-BD29-AD413EE37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F667F-DD7A-B2B9-FD28-E4F384D704B8}"/>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9226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E5C6-2272-DECF-CA66-949A092D2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38D6DC-B828-F082-88DB-1FB9C04CC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3236E2-5EBB-7230-EDD9-0FC4D4B38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1D6A0-9815-CB6E-6158-30591B376E83}"/>
              </a:ext>
            </a:extLst>
          </p:cNvPr>
          <p:cNvSpPr>
            <a:spLocks noGrp="1"/>
          </p:cNvSpPr>
          <p:nvPr>
            <p:ph type="dt" sz="half" idx="10"/>
          </p:nvPr>
        </p:nvSpPr>
        <p:spPr/>
        <p:txBody>
          <a:bodyPr/>
          <a:lstStyle/>
          <a:p>
            <a:fld id="{86A2F03F-051E-40B6-A269-F81B5D5852B8}" type="datetimeFigureOut">
              <a:rPr lang="en-US" smtClean="0"/>
              <a:t>4/8/2025</a:t>
            </a:fld>
            <a:endParaRPr lang="en-US"/>
          </a:p>
        </p:txBody>
      </p:sp>
      <p:sp>
        <p:nvSpPr>
          <p:cNvPr id="6" name="Footer Placeholder 5">
            <a:extLst>
              <a:ext uri="{FF2B5EF4-FFF2-40B4-BE49-F238E27FC236}">
                <a16:creationId xmlns:a16="http://schemas.microsoft.com/office/drawing/2014/main" id="{02F98426-54AD-5E50-D707-63EE05CC8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F0EFB-7BB5-AE29-5B62-D1F9E7799B0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51803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68206-A2AE-D3A4-CCEF-0CC31E87B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3333A4-CEAB-00D2-9026-7FFCBAE59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4FB5E-2169-46FC-7489-050FD38F7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A2F03F-051E-40B6-A269-F81B5D5852B8}" type="datetimeFigureOut">
              <a:rPr lang="en-US" smtClean="0"/>
              <a:t>4/8/2025</a:t>
            </a:fld>
            <a:endParaRPr lang="en-US"/>
          </a:p>
        </p:txBody>
      </p:sp>
      <p:sp>
        <p:nvSpPr>
          <p:cNvPr id="5" name="Footer Placeholder 4">
            <a:extLst>
              <a:ext uri="{FF2B5EF4-FFF2-40B4-BE49-F238E27FC236}">
                <a16:creationId xmlns:a16="http://schemas.microsoft.com/office/drawing/2014/main" id="{B4A432BE-9506-0948-D3DE-7FE8A3A31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124D0C-9C7B-861D-5AC6-2587738AB3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F97FF7-CDB5-4ABD-B379-D646732CAE40}" type="slidenum">
              <a:rPr lang="en-US" smtClean="0"/>
              <a:t>‹#›</a:t>
            </a:fld>
            <a:endParaRPr lang="en-US"/>
          </a:p>
        </p:txBody>
      </p:sp>
    </p:spTree>
    <p:extLst>
      <p:ext uri="{BB962C8B-B14F-4D97-AF65-F5344CB8AC3E}">
        <p14:creationId xmlns:p14="http://schemas.microsoft.com/office/powerpoint/2010/main" val="2817121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platform.openai.com/docs/api-reference/chat/create"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madlibs.com/wp-content/uploads/2024/06/VacationFun_ML_2009_pg15.pdf"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latform.openai.com/playground/chat?models=gpt-4o"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christopherjnash/OSCE-Grader"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penai.com/chatgpt/overview/"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ai.meta.com/blog/llama-4-multimodal-intelligence/" TargetMode="External"/><Relationship Id="rId2" Type="http://schemas.openxmlformats.org/officeDocument/2006/relationships/hyperlink" Target="https://huggingface.co/"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hyperlink" Target="https://openai.com/api/pricing/" TargetMode="Externa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aamc.org/about-us/mission-areas/medical-education/principles-ai-us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mailto:CRunyon@nbme.org"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E25EAE-7F84-8FD1-56B9-6044A5445647}"/>
              </a:ext>
            </a:extLst>
          </p:cNvPr>
          <p:cNvSpPr>
            <a:spLocks noGrp="1"/>
          </p:cNvSpPr>
          <p:nvPr>
            <p:ph type="ctrTitle"/>
          </p:nvPr>
        </p:nvSpPr>
        <p:spPr>
          <a:xfrm>
            <a:off x="811371" y="921715"/>
            <a:ext cx="5163022" cy="2635993"/>
          </a:xfrm>
        </p:spPr>
        <p:txBody>
          <a:bodyPr vert="horz" lIns="91440" tIns="45720" rIns="91440" bIns="45720" rtlCol="0" anchor="b">
            <a:normAutofit/>
          </a:bodyPr>
          <a:lstStyle/>
          <a:p>
            <a:pPr algn="l"/>
            <a:r>
              <a:rPr lang="en-US" sz="4800" kern="1200" dirty="0">
                <a:solidFill>
                  <a:schemeClr val="tx1"/>
                </a:solidFill>
                <a:latin typeface="+mj-lt"/>
                <a:ea typeface="+mj-ea"/>
                <a:cs typeface="+mj-cs"/>
              </a:rPr>
              <a:t>Using LLMs to Assist with Grading OSCE Notes</a:t>
            </a:r>
          </a:p>
        </p:txBody>
      </p:sp>
      <p:sp>
        <p:nvSpPr>
          <p:cNvPr id="16" name="Rectangle 1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17FAF0A-6189-D274-870A-D29E7395E7F4}"/>
              </a:ext>
            </a:extLst>
          </p:cNvPr>
          <p:cNvSpPr>
            <a:spLocks noGrp="1"/>
          </p:cNvSpPr>
          <p:nvPr>
            <p:ph type="subTitle" idx="1"/>
          </p:nvPr>
        </p:nvSpPr>
        <p:spPr>
          <a:xfrm>
            <a:off x="811371" y="4141941"/>
            <a:ext cx="4662957" cy="1395022"/>
          </a:xfrm>
        </p:spPr>
        <p:txBody>
          <a:bodyPr vert="horz" lIns="91440" tIns="45720" rIns="91440" bIns="45720" rtlCol="0" anchor="t">
            <a:normAutofit/>
          </a:bodyPr>
          <a:lstStyle/>
          <a:p>
            <a:pPr algn="l"/>
            <a:r>
              <a:rPr lang="en-US" kern="1200" dirty="0">
                <a:solidFill>
                  <a:srgbClr val="FFFFFF"/>
                </a:solidFill>
                <a:latin typeface="+mn-lt"/>
                <a:ea typeface="+mn-ea"/>
                <a:cs typeface="+mn-cs"/>
              </a:rPr>
              <a:t>Christopher Runyon</a:t>
            </a:r>
          </a:p>
          <a:p>
            <a:pPr algn="l"/>
            <a:r>
              <a:rPr lang="en-US" kern="1200" dirty="0">
                <a:solidFill>
                  <a:srgbClr val="FFFFFF"/>
                </a:solidFill>
                <a:latin typeface="+mn-lt"/>
                <a:ea typeface="+mn-ea"/>
                <a:cs typeface="+mn-cs"/>
              </a:rPr>
              <a:t>GEA Conferences, April 2025</a:t>
            </a:r>
          </a:p>
        </p:txBody>
      </p:sp>
      <p:pic>
        <p:nvPicPr>
          <p:cNvPr id="5" name="Picture 4">
            <a:extLst>
              <a:ext uri="{FF2B5EF4-FFF2-40B4-BE49-F238E27FC236}">
                <a16:creationId xmlns:a16="http://schemas.microsoft.com/office/drawing/2014/main" id="{737A178D-D66D-BBD8-5413-A64D88C1746A}"/>
              </a:ext>
            </a:extLst>
          </p:cNvPr>
          <p:cNvPicPr>
            <a:picLocks noChangeAspect="1"/>
          </p:cNvPicPr>
          <p:nvPr/>
        </p:nvPicPr>
        <p:blipFill>
          <a:blip r:embed="rId2"/>
          <a:stretch>
            <a:fillRect/>
          </a:stretch>
        </p:blipFill>
        <p:spPr>
          <a:xfrm>
            <a:off x="6573907" y="658489"/>
            <a:ext cx="5163022" cy="5163022"/>
          </a:xfrm>
          <a:prstGeom prst="rect">
            <a:avLst/>
          </a:prstGeom>
          <a:ln>
            <a:solidFill>
              <a:schemeClr val="tx1"/>
            </a:solidFill>
          </a:ln>
        </p:spPr>
      </p:pic>
      <p:sp>
        <p:nvSpPr>
          <p:cNvPr id="22" name="Rectangle 2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784B76F-5B20-C05E-215D-A1925C88B4EF}"/>
              </a:ext>
            </a:extLst>
          </p:cNvPr>
          <p:cNvSpPr txBox="1"/>
          <p:nvPr/>
        </p:nvSpPr>
        <p:spPr>
          <a:xfrm>
            <a:off x="7295197" y="49369"/>
            <a:ext cx="3720442" cy="584775"/>
          </a:xfrm>
          <a:prstGeom prst="rect">
            <a:avLst/>
          </a:prstGeom>
          <a:noFill/>
          <a:ln w="12700">
            <a:solidFill>
              <a:schemeClr val="tx1"/>
            </a:solidFill>
          </a:ln>
        </p:spPr>
        <p:txBody>
          <a:bodyPr wrap="none" rtlCol="0">
            <a:spAutoFit/>
          </a:bodyPr>
          <a:lstStyle/>
          <a:p>
            <a:pPr>
              <a:spcAft>
                <a:spcPts val="600"/>
              </a:spcAft>
            </a:pPr>
            <a:r>
              <a:rPr lang="en-US" sz="3200" dirty="0"/>
              <a:t>Presentation Slides:</a:t>
            </a:r>
            <a:endParaRPr lang="en-US" sz="3200"/>
          </a:p>
        </p:txBody>
      </p:sp>
      <p:pic>
        <p:nvPicPr>
          <p:cNvPr id="10" name="Picture 9" descr="A black and white logo with a flame&#10;&#10;AI-generated content may be incorrect.">
            <a:extLst>
              <a:ext uri="{FF2B5EF4-FFF2-40B4-BE49-F238E27FC236}">
                <a16:creationId xmlns:a16="http://schemas.microsoft.com/office/drawing/2014/main" id="{F908EC14-8EC1-FD2E-A36F-0AB16D961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71" y="5010278"/>
            <a:ext cx="3779528" cy="1685547"/>
          </a:xfrm>
          <a:prstGeom prst="rect">
            <a:avLst/>
          </a:prstGeom>
        </p:spPr>
      </p:pic>
    </p:spTree>
    <p:extLst>
      <p:ext uri="{BB962C8B-B14F-4D97-AF65-F5344CB8AC3E}">
        <p14:creationId xmlns:p14="http://schemas.microsoft.com/office/powerpoint/2010/main" val="339444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34FF2-75AB-D6B4-00AC-8DA4B4F5A592}"/>
            </a:ext>
          </a:extLst>
        </p:cNvPr>
        <p:cNvGrpSpPr/>
        <p:nvPr/>
      </p:nvGrpSpPr>
      <p:grpSpPr>
        <a:xfrm>
          <a:off x="0" y="0"/>
          <a:ext cx="0" cy="0"/>
          <a:chOff x="0" y="0"/>
          <a:chExt cx="0" cy="0"/>
        </a:xfrm>
      </p:grpSpPr>
      <p:pic>
        <p:nvPicPr>
          <p:cNvPr id="4" name="Picture 3" descr="A close-up of a task&#10;&#10;AI-generated content may be incorrect.">
            <a:extLst>
              <a:ext uri="{FF2B5EF4-FFF2-40B4-BE49-F238E27FC236}">
                <a16:creationId xmlns:a16="http://schemas.microsoft.com/office/drawing/2014/main" id="{4396A8D5-4C91-1345-B055-1E6C3D6C6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3713"/>
            <a:ext cx="12192000" cy="3810573"/>
          </a:xfrm>
          <a:prstGeom prst="rect">
            <a:avLst/>
          </a:prstGeom>
        </p:spPr>
      </p:pic>
    </p:spTree>
    <p:extLst>
      <p:ext uri="{BB962C8B-B14F-4D97-AF65-F5344CB8AC3E}">
        <p14:creationId xmlns:p14="http://schemas.microsoft.com/office/powerpoint/2010/main" val="104772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6CD44-A968-7E6F-1F6E-94A807E3AC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A6545-C1D3-1C20-122C-E8169E70F9E8}"/>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4FE7A0C9-8F6B-316D-1FE4-630AF98D1200}"/>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93C9CD43-F366-811C-7566-C4777F9BCBAA}"/>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
        <p:nvSpPr>
          <p:cNvPr id="5" name="Text Placeholder 4">
            <a:extLst>
              <a:ext uri="{FF2B5EF4-FFF2-40B4-BE49-F238E27FC236}">
                <a16:creationId xmlns:a16="http://schemas.microsoft.com/office/drawing/2014/main" id="{46E0C5D4-1C38-F563-2E7B-C7905F26B416}"/>
              </a:ext>
            </a:extLst>
          </p:cNvPr>
          <p:cNvSpPr>
            <a:spLocks noGrp="1"/>
          </p:cNvSpPr>
          <p:nvPr>
            <p:ph type="body" sz="quarter" idx="3"/>
          </p:nvPr>
        </p:nvSpPr>
        <p:spPr>
          <a:ln>
            <a:solidFill>
              <a:schemeClr val="tx1"/>
            </a:solidFill>
          </a:ln>
        </p:spPr>
        <p:txBody>
          <a:bodyPr anchor="ctr">
            <a:normAutofit/>
          </a:bodyPr>
          <a:lstStyle/>
          <a:p>
            <a:pPr algn="ctr"/>
            <a:r>
              <a:rPr lang="en-US" sz="2800" dirty="0"/>
              <a:t>Holistic Rubrics</a:t>
            </a:r>
          </a:p>
        </p:txBody>
      </p:sp>
      <p:sp>
        <p:nvSpPr>
          <p:cNvPr id="6" name="Content Placeholder 5">
            <a:extLst>
              <a:ext uri="{FF2B5EF4-FFF2-40B4-BE49-F238E27FC236}">
                <a16:creationId xmlns:a16="http://schemas.microsoft.com/office/drawing/2014/main" id="{05CC0732-3C5B-C529-F262-B3E71F551453}"/>
              </a:ext>
            </a:extLst>
          </p:cNvPr>
          <p:cNvSpPr>
            <a:spLocks noGrp="1"/>
          </p:cNvSpPr>
          <p:nvPr>
            <p:ph sz="quarter" idx="4"/>
          </p:nvPr>
        </p:nvSpPr>
        <p:spPr>
          <a:ln>
            <a:solidFill>
              <a:schemeClr val="tx1"/>
            </a:solidFill>
          </a:ln>
        </p:spPr>
        <p:txBody>
          <a:bodyPr/>
          <a:lstStyle/>
          <a:p>
            <a:r>
              <a:rPr lang="en-US" dirty="0"/>
              <a:t>More global assessment</a:t>
            </a:r>
          </a:p>
          <a:p>
            <a:r>
              <a:rPr lang="en-US" dirty="0"/>
              <a:t>Usually has score categories</a:t>
            </a:r>
          </a:p>
          <a:p>
            <a:r>
              <a:rPr lang="en-US" dirty="0"/>
              <a:t>Easier to implement</a:t>
            </a:r>
          </a:p>
          <a:p>
            <a:r>
              <a:rPr lang="en-US" dirty="0"/>
              <a:t>More subjective</a:t>
            </a:r>
          </a:p>
          <a:p>
            <a:pPr lvl="1"/>
            <a:r>
              <a:rPr lang="en-US" dirty="0"/>
              <a:t>Validity threat</a:t>
            </a:r>
          </a:p>
          <a:p>
            <a:r>
              <a:rPr lang="en-US" dirty="0"/>
              <a:t>Time-intensive feedback</a:t>
            </a:r>
          </a:p>
          <a:p>
            <a:endParaRPr lang="en-US" dirty="0"/>
          </a:p>
        </p:txBody>
      </p:sp>
    </p:spTree>
    <p:extLst>
      <p:ext uri="{BB962C8B-B14F-4D97-AF65-F5344CB8AC3E}">
        <p14:creationId xmlns:p14="http://schemas.microsoft.com/office/powerpoint/2010/main" val="781159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0CD1-B8C9-F947-8BF7-AAA4A811D645}"/>
              </a:ext>
            </a:extLst>
          </p:cNvPr>
          <p:cNvSpPr>
            <a:spLocks noGrp="1"/>
          </p:cNvSpPr>
          <p:nvPr>
            <p:ph type="title"/>
          </p:nvPr>
        </p:nvSpPr>
        <p:spPr/>
        <p:txBody>
          <a:bodyPr/>
          <a:lstStyle/>
          <a:p>
            <a:r>
              <a:rPr lang="en-US" dirty="0"/>
              <a:t>A few technical details…</a:t>
            </a:r>
          </a:p>
        </p:txBody>
      </p:sp>
      <p:pic>
        <p:nvPicPr>
          <p:cNvPr id="4" name="Content Placeholder 3" descr="A group of men working on a car&#10;&#10;AI-generated content may be incorrect.">
            <a:extLst>
              <a:ext uri="{FF2B5EF4-FFF2-40B4-BE49-F238E27FC236}">
                <a16:creationId xmlns:a16="http://schemas.microsoft.com/office/drawing/2014/main" id="{90EFF1E4-89F5-6CE4-F930-CF616EFFEA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1" r="14469" b="1"/>
          <a:stretch/>
        </p:blipFill>
        <p:spPr>
          <a:xfrm>
            <a:off x="2648331" y="1828461"/>
            <a:ext cx="6895338" cy="4881261"/>
          </a:xfrm>
          <a:prstGeom prst="rect">
            <a:avLst/>
          </a:prstGeom>
        </p:spPr>
      </p:pic>
    </p:spTree>
    <p:extLst>
      <p:ext uri="{BB962C8B-B14F-4D97-AF65-F5344CB8AC3E}">
        <p14:creationId xmlns:p14="http://schemas.microsoft.com/office/powerpoint/2010/main" val="344221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1EA2-81B9-B306-95A2-1C5F38482F4D}"/>
              </a:ext>
            </a:extLst>
          </p:cNvPr>
          <p:cNvSpPr>
            <a:spLocks noGrp="1"/>
          </p:cNvSpPr>
          <p:nvPr>
            <p:ph type="title"/>
          </p:nvPr>
        </p:nvSpPr>
        <p:spPr/>
        <p:txBody>
          <a:bodyPr/>
          <a:lstStyle/>
          <a:p>
            <a:pPr algn="ctr"/>
            <a:r>
              <a:rPr lang="en-US" dirty="0"/>
              <a:t>How LLMs Make Sense of Language</a:t>
            </a:r>
          </a:p>
        </p:txBody>
      </p:sp>
      <p:sp>
        <p:nvSpPr>
          <p:cNvPr id="3" name="Content Placeholder 2">
            <a:extLst>
              <a:ext uri="{FF2B5EF4-FFF2-40B4-BE49-F238E27FC236}">
                <a16:creationId xmlns:a16="http://schemas.microsoft.com/office/drawing/2014/main" id="{A6FEF68A-6601-8997-1DA5-5455E97274A5}"/>
              </a:ext>
            </a:extLst>
          </p:cNvPr>
          <p:cNvSpPr>
            <a:spLocks noGrp="1"/>
          </p:cNvSpPr>
          <p:nvPr>
            <p:ph idx="1"/>
          </p:nvPr>
        </p:nvSpPr>
        <p:spPr>
          <a:xfrm>
            <a:off x="838200" y="1491010"/>
            <a:ext cx="10515600" cy="5376769"/>
          </a:xfrm>
        </p:spPr>
        <p:txBody>
          <a:bodyPr>
            <a:normAutofit/>
          </a:bodyPr>
          <a:lstStyle/>
          <a:p>
            <a:r>
              <a:rPr lang="en-US" dirty="0"/>
              <a:t>Underlying principle: distributional semantics / co-occurrence</a:t>
            </a:r>
          </a:p>
          <a:p>
            <a:pPr lvl="1"/>
            <a:r>
              <a:rPr lang="en-US" dirty="0"/>
              <a:t>Words that occur in the same contexts tend to have similar meanings. (Harris, 1954)</a:t>
            </a:r>
          </a:p>
          <a:p>
            <a:pPr marL="0" lvl="1" indent="0">
              <a:buNone/>
            </a:pPr>
            <a:endParaRPr lang="en-US" dirty="0"/>
          </a:p>
          <a:p>
            <a:pPr marL="0" lvl="1" indent="0" algn="ctr">
              <a:buNone/>
            </a:pPr>
            <a:r>
              <a:rPr lang="en-US" sz="2800" dirty="0"/>
              <a:t>“We found a little, hairy </a:t>
            </a:r>
            <a:r>
              <a:rPr lang="en-US" sz="2800" i="1" dirty="0" err="1"/>
              <a:t>wampimuk</a:t>
            </a:r>
            <a:r>
              <a:rPr lang="en-US" sz="2800" dirty="0"/>
              <a:t> sleeping behind the tree.”</a:t>
            </a:r>
          </a:p>
          <a:p>
            <a:pPr lvl="1"/>
            <a:endParaRPr lang="en-US" dirty="0"/>
          </a:p>
          <a:p>
            <a:r>
              <a:rPr lang="en-US" dirty="0"/>
              <a:t>Not deterministic; variation is part of its beauty</a:t>
            </a:r>
          </a:p>
          <a:p>
            <a:endParaRPr lang="en-US" sz="800" dirty="0"/>
          </a:p>
          <a:p>
            <a:r>
              <a:rPr lang="en-US" dirty="0"/>
              <a:t>A very, </a:t>
            </a:r>
            <a:r>
              <a:rPr lang="en-US" i="1" dirty="0"/>
              <a:t>very</a:t>
            </a:r>
            <a:r>
              <a:rPr lang="en-US" dirty="0"/>
              <a:t> fancy text calculators</a:t>
            </a:r>
          </a:p>
          <a:p>
            <a:pPr marL="457200" lvl="1" indent="0">
              <a:buNone/>
            </a:pPr>
            <a:endParaRPr lang="en-US" dirty="0"/>
          </a:p>
        </p:txBody>
      </p:sp>
      <p:sp>
        <p:nvSpPr>
          <p:cNvPr id="4" name="Slide Number Placeholder 3">
            <a:extLst>
              <a:ext uri="{FF2B5EF4-FFF2-40B4-BE49-F238E27FC236}">
                <a16:creationId xmlns:a16="http://schemas.microsoft.com/office/drawing/2014/main" id="{A884ED9F-9FB8-47EC-02CD-2DBF6769D07B}"/>
              </a:ext>
            </a:extLst>
          </p:cNvPr>
          <p:cNvSpPr>
            <a:spLocks noGrp="1"/>
          </p:cNvSpPr>
          <p:nvPr>
            <p:ph type="sldNum" sz="quarter" idx="12"/>
          </p:nvPr>
        </p:nvSpPr>
        <p:spPr/>
        <p:txBody>
          <a:bodyPr/>
          <a:lstStyle/>
          <a:p>
            <a:fld id="{EFED11C7-8F2B-4FDD-B1D8-6A3CB9D47A86}" type="slidenum">
              <a:rPr lang="en-US" smtClean="0"/>
              <a:t>13</a:t>
            </a:fld>
            <a:endParaRPr lang="en-US"/>
          </a:p>
        </p:txBody>
      </p:sp>
      <p:pic>
        <p:nvPicPr>
          <p:cNvPr id="6" name="Picture 5" descr="A cartoon animal with large ears&#10;&#10;Description automatically generated">
            <a:extLst>
              <a:ext uri="{FF2B5EF4-FFF2-40B4-BE49-F238E27FC236}">
                <a16:creationId xmlns:a16="http://schemas.microsoft.com/office/drawing/2014/main" id="{B80D1EEC-11DE-2FF1-64A1-BF4F18952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600" y="3724275"/>
            <a:ext cx="2997200" cy="2997200"/>
          </a:xfrm>
          <a:prstGeom prst="rect">
            <a:avLst/>
          </a:prstGeom>
        </p:spPr>
      </p:pic>
      <p:sp>
        <p:nvSpPr>
          <p:cNvPr id="5" name="Rectangle 4">
            <a:extLst>
              <a:ext uri="{FF2B5EF4-FFF2-40B4-BE49-F238E27FC236}">
                <a16:creationId xmlns:a16="http://schemas.microsoft.com/office/drawing/2014/main" id="{6E7CC029-B9DA-646C-DE0D-5A875D7A4C88}"/>
              </a:ext>
            </a:extLst>
          </p:cNvPr>
          <p:cNvSpPr/>
          <p:nvPr/>
        </p:nvSpPr>
        <p:spPr>
          <a:xfrm>
            <a:off x="5060887" y="3034361"/>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622A3-1C24-DA89-4B6D-196B839FE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B0ED3-4FFF-394E-EB55-53AD6870BECE}"/>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B418DE68-ECA2-3120-F422-D0CD6F4F2F43}"/>
              </a:ext>
            </a:extLst>
          </p:cNvPr>
          <p:cNvSpPr>
            <a:spLocks noGrp="1"/>
          </p:cNvSpPr>
          <p:nvPr>
            <p:ph idx="1"/>
          </p:nvPr>
        </p:nvSpPr>
        <p:spPr>
          <a:xfrm>
            <a:off x="838200" y="1825624"/>
            <a:ext cx="10515600" cy="5032375"/>
          </a:xfrm>
        </p:spPr>
        <p:txBody>
          <a:bodyPr>
            <a:normAutofit/>
          </a:bodyPr>
          <a:lstStyle/>
          <a:p>
            <a:r>
              <a:rPr lang="en-US" dirty="0"/>
              <a:t>The attention mechanism in a Gen AI models helps the model focus on the most relevant words in the sequence (i.e., the prompt).</a:t>
            </a:r>
          </a:p>
          <a:p>
            <a:pPr marL="0" indent="0">
              <a:buNone/>
            </a:pPr>
            <a:endParaRPr lang="en-US" sz="2000" dirty="0"/>
          </a:p>
          <a:p>
            <a:pPr marL="0" indent="0" algn="ctr">
              <a:buNone/>
            </a:pPr>
            <a:r>
              <a:rPr lang="en-US" dirty="0"/>
              <a:t>“We found a little, hairy </a:t>
            </a:r>
            <a:r>
              <a:rPr lang="en-US" dirty="0" err="1"/>
              <a:t>wampimuk</a:t>
            </a:r>
            <a:r>
              <a:rPr lang="en-US" dirty="0"/>
              <a:t> sleeping behind the tree.”</a:t>
            </a:r>
          </a:p>
          <a:p>
            <a:pPr marL="0" indent="0">
              <a:buNone/>
            </a:pPr>
            <a:endParaRPr lang="en-US" sz="2000" dirty="0"/>
          </a:p>
          <a:p>
            <a:r>
              <a:rPr lang="en-US" dirty="0"/>
              <a:t>Words like “little”, “hairy”, and “sleeping” provide important information about the </a:t>
            </a:r>
            <a:r>
              <a:rPr lang="en-US" dirty="0" err="1"/>
              <a:t>wampimuk</a:t>
            </a:r>
            <a:r>
              <a:rPr lang="en-US" dirty="0"/>
              <a:t>.</a:t>
            </a:r>
          </a:p>
          <a:p>
            <a:r>
              <a:rPr lang="en-US" dirty="0"/>
              <a:t>Other words less so: “we”, “found”, “behind”, “tree”</a:t>
            </a:r>
          </a:p>
          <a:p>
            <a:r>
              <a:rPr lang="en-US" dirty="0"/>
              <a:t>Others still even less: “a” “the”</a:t>
            </a:r>
          </a:p>
          <a:p>
            <a:pPr marL="0" indent="0">
              <a:buNone/>
            </a:pPr>
            <a:endParaRPr lang="en-US" dirty="0"/>
          </a:p>
          <a:p>
            <a:pPr marL="457200" lvl="1"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9CF76D-09C9-DE32-379D-30A38C21520E}"/>
              </a:ext>
            </a:extLst>
          </p:cNvPr>
          <p:cNvSpPr>
            <a:spLocks noGrp="1"/>
          </p:cNvSpPr>
          <p:nvPr>
            <p:ph type="sldNum" sz="quarter" idx="12"/>
          </p:nvPr>
        </p:nvSpPr>
        <p:spPr/>
        <p:txBody>
          <a:bodyPr/>
          <a:lstStyle/>
          <a:p>
            <a:fld id="{EFED11C7-8F2B-4FDD-B1D8-6A3CB9D47A86}" type="slidenum">
              <a:rPr lang="en-US" smtClean="0"/>
              <a:t>14</a:t>
            </a:fld>
            <a:endParaRPr lang="en-US" dirty="0"/>
          </a:p>
        </p:txBody>
      </p:sp>
      <p:sp>
        <p:nvSpPr>
          <p:cNvPr id="5" name="Rectangle 4">
            <a:extLst>
              <a:ext uri="{FF2B5EF4-FFF2-40B4-BE49-F238E27FC236}">
                <a16:creationId xmlns:a16="http://schemas.microsoft.com/office/drawing/2014/main" id="{FC7E0179-BC44-87AD-12C3-97C7630AE04A}"/>
              </a:ext>
            </a:extLst>
          </p:cNvPr>
          <p:cNvSpPr/>
          <p:nvPr/>
        </p:nvSpPr>
        <p:spPr>
          <a:xfrm>
            <a:off x="5060887" y="3482036"/>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3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7" presetClass="exit" presetSubtype="0" fill="hold" grpId="0" nodeType="click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8CA5-A337-73E4-5FF4-002D8B098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4C8A1-D880-8D6E-B130-1066DC33B567}"/>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EB1652D2-18EF-2230-2B1C-7C2CB80E5E7B}"/>
              </a:ext>
            </a:extLst>
          </p:cNvPr>
          <p:cNvSpPr>
            <a:spLocks noGrp="1"/>
          </p:cNvSpPr>
          <p:nvPr>
            <p:ph idx="1"/>
          </p:nvPr>
        </p:nvSpPr>
        <p:spPr>
          <a:xfrm>
            <a:off x="838200" y="1825625"/>
            <a:ext cx="10515600" cy="4241800"/>
          </a:xfrm>
        </p:spPr>
        <p:txBody>
          <a:bodyPr>
            <a:normAutofit/>
          </a:bodyPr>
          <a:lstStyle/>
          <a:p>
            <a:r>
              <a:rPr lang="en-US" dirty="0"/>
              <a:t>LLMs, like humans, have limited attention</a:t>
            </a:r>
          </a:p>
          <a:p>
            <a:endParaRPr lang="en-US" dirty="0"/>
          </a:p>
          <a:p>
            <a:r>
              <a:rPr lang="en-US" dirty="0"/>
              <a:t>Prompts that give LLMs many tasks at once may result in suboptimal performance.</a:t>
            </a:r>
          </a:p>
          <a:p>
            <a:pPr lvl="1"/>
            <a:r>
              <a:rPr lang="en-US" dirty="0"/>
              <a:t>Difficult  to identify what are the most important parts of the task.</a:t>
            </a:r>
          </a:p>
          <a:p>
            <a:pPr lvl="1"/>
            <a:r>
              <a:rPr lang="en-US" dirty="0"/>
              <a:t>May do some tasks well and others poorly; or all only moderately well.</a:t>
            </a:r>
          </a:p>
          <a:p>
            <a:pPr lvl="1"/>
            <a:r>
              <a:rPr lang="en-US" dirty="0"/>
              <a:t>Some newer models (“reasoning models”) are trying to explicitly address this limitation.</a:t>
            </a:r>
          </a:p>
          <a:p>
            <a:pPr marL="0" indent="0">
              <a:buNone/>
            </a:pPr>
            <a:endParaRPr lang="en-US" dirty="0"/>
          </a:p>
        </p:txBody>
      </p:sp>
      <p:sp>
        <p:nvSpPr>
          <p:cNvPr id="4" name="Slide Number Placeholder 3">
            <a:extLst>
              <a:ext uri="{FF2B5EF4-FFF2-40B4-BE49-F238E27FC236}">
                <a16:creationId xmlns:a16="http://schemas.microsoft.com/office/drawing/2014/main" id="{CECAE48C-70FC-F1BD-8055-E8426BF20195}"/>
              </a:ext>
            </a:extLst>
          </p:cNvPr>
          <p:cNvSpPr>
            <a:spLocks noGrp="1"/>
          </p:cNvSpPr>
          <p:nvPr>
            <p:ph type="sldNum" sz="quarter" idx="12"/>
          </p:nvPr>
        </p:nvSpPr>
        <p:spPr/>
        <p:txBody>
          <a:bodyPr/>
          <a:lstStyle/>
          <a:p>
            <a:fld id="{EFED11C7-8F2B-4FDD-B1D8-6A3CB9D47A86}" type="slidenum">
              <a:rPr lang="en-US" smtClean="0"/>
              <a:t>15</a:t>
            </a:fld>
            <a:endParaRPr lang="en-US"/>
          </a:p>
        </p:txBody>
      </p:sp>
    </p:spTree>
    <p:extLst>
      <p:ext uri="{BB962C8B-B14F-4D97-AF65-F5344CB8AC3E}">
        <p14:creationId xmlns:p14="http://schemas.microsoft.com/office/powerpoint/2010/main" val="46146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B56A-1E1A-E6EA-4FB6-5F8A6E710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093B1-8CCC-C6AA-F57C-46384EFBA371}"/>
              </a:ext>
            </a:extLst>
          </p:cNvPr>
          <p:cNvSpPr>
            <a:spLocks noGrp="1"/>
          </p:cNvSpPr>
          <p:nvPr>
            <p:ph type="title"/>
          </p:nvPr>
        </p:nvSpPr>
        <p:spPr/>
        <p:txBody>
          <a:bodyPr/>
          <a:lstStyle/>
          <a:p>
            <a:pPr algn="ctr"/>
            <a:r>
              <a:rPr lang="en-US" dirty="0"/>
              <a:t>Attention</a:t>
            </a:r>
          </a:p>
        </p:txBody>
      </p:sp>
      <p:sp>
        <p:nvSpPr>
          <p:cNvPr id="3" name="Content Placeholder 2">
            <a:extLst>
              <a:ext uri="{FF2B5EF4-FFF2-40B4-BE49-F238E27FC236}">
                <a16:creationId xmlns:a16="http://schemas.microsoft.com/office/drawing/2014/main" id="{DCCC6FCE-7130-BD5E-66CE-6AEB91A4500B}"/>
              </a:ext>
            </a:extLst>
          </p:cNvPr>
          <p:cNvSpPr>
            <a:spLocks noGrp="1"/>
          </p:cNvSpPr>
          <p:nvPr>
            <p:ph idx="1"/>
          </p:nvPr>
        </p:nvSpPr>
        <p:spPr>
          <a:xfrm>
            <a:off x="838200" y="1825624"/>
            <a:ext cx="10515600" cy="5032375"/>
          </a:xfrm>
        </p:spPr>
        <p:txBody>
          <a:bodyPr>
            <a:normAutofit/>
          </a:bodyPr>
          <a:lstStyle/>
          <a:p>
            <a:r>
              <a:rPr lang="en-US" dirty="0"/>
              <a:t>The attention can also be impacted by the length of the conversation you have (when using the chatbot versions of Gen AI Models)</a:t>
            </a:r>
          </a:p>
          <a:p>
            <a:endParaRPr lang="en-US" sz="2000" dirty="0"/>
          </a:p>
          <a:p>
            <a:r>
              <a:rPr lang="en-US" dirty="0"/>
              <a:t>May start the conversation well, but “forget” important parts later</a:t>
            </a:r>
          </a:p>
          <a:p>
            <a:pPr lvl="1"/>
            <a:r>
              <a:rPr lang="en-US" dirty="0"/>
              <a:t>Can be a problem when building a Gen AI model to act as a standardized patient (or similar role)</a:t>
            </a:r>
          </a:p>
          <a:p>
            <a:endParaRPr lang="en-US" sz="2000" dirty="0"/>
          </a:p>
          <a:p>
            <a:r>
              <a:rPr lang="en-US" dirty="0"/>
              <a:t>Alternatively, the Gen AI model can also fixate (over-attend) to details that you didn’t intend to be important and unnecessarily carry those forward in the conversation</a:t>
            </a:r>
          </a:p>
          <a:p>
            <a:pPr lvl="1"/>
            <a:r>
              <a:rPr lang="en-US" dirty="0"/>
              <a:t>Can be mitigated with subsequent prompts – provide it with feedback!</a:t>
            </a:r>
          </a:p>
          <a:p>
            <a:pPr marL="0" indent="0">
              <a:buNone/>
            </a:pPr>
            <a:endParaRPr lang="en-US" dirty="0"/>
          </a:p>
        </p:txBody>
      </p:sp>
      <p:sp>
        <p:nvSpPr>
          <p:cNvPr id="4" name="Slide Number Placeholder 3">
            <a:extLst>
              <a:ext uri="{FF2B5EF4-FFF2-40B4-BE49-F238E27FC236}">
                <a16:creationId xmlns:a16="http://schemas.microsoft.com/office/drawing/2014/main" id="{D425DBC7-D80A-292B-16E6-8CD28D6403DE}"/>
              </a:ext>
            </a:extLst>
          </p:cNvPr>
          <p:cNvSpPr>
            <a:spLocks noGrp="1"/>
          </p:cNvSpPr>
          <p:nvPr>
            <p:ph type="sldNum" sz="quarter" idx="12"/>
          </p:nvPr>
        </p:nvSpPr>
        <p:spPr/>
        <p:txBody>
          <a:bodyPr/>
          <a:lstStyle/>
          <a:p>
            <a:fld id="{EFED11C7-8F2B-4FDD-B1D8-6A3CB9D47A86}" type="slidenum">
              <a:rPr lang="en-US" smtClean="0"/>
              <a:t>16</a:t>
            </a:fld>
            <a:endParaRPr lang="en-US"/>
          </a:p>
        </p:txBody>
      </p:sp>
    </p:spTree>
    <p:extLst>
      <p:ext uri="{BB962C8B-B14F-4D97-AF65-F5344CB8AC3E}">
        <p14:creationId xmlns:p14="http://schemas.microsoft.com/office/powerpoint/2010/main" val="3711029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25D-E06B-15F5-D447-CBFF01019796}"/>
              </a:ext>
            </a:extLst>
          </p:cNvPr>
          <p:cNvSpPr>
            <a:spLocks noGrp="1"/>
          </p:cNvSpPr>
          <p:nvPr>
            <p:ph type="title"/>
          </p:nvPr>
        </p:nvSpPr>
        <p:spPr/>
        <p:txBody>
          <a:bodyPr/>
          <a:lstStyle/>
          <a:p>
            <a:r>
              <a:rPr lang="en-US" dirty="0"/>
              <a:t>Model parameters</a:t>
            </a:r>
          </a:p>
        </p:txBody>
      </p:sp>
      <p:sp>
        <p:nvSpPr>
          <p:cNvPr id="3" name="Content Placeholder 2">
            <a:extLst>
              <a:ext uri="{FF2B5EF4-FFF2-40B4-BE49-F238E27FC236}">
                <a16:creationId xmlns:a16="http://schemas.microsoft.com/office/drawing/2014/main" id="{35E5CBDC-8CD6-B4E6-1ABD-5B06FD84B3F1}"/>
              </a:ext>
            </a:extLst>
          </p:cNvPr>
          <p:cNvSpPr>
            <a:spLocks noGrp="1"/>
          </p:cNvSpPr>
          <p:nvPr>
            <p:ph idx="1"/>
          </p:nvPr>
        </p:nvSpPr>
        <p:spPr>
          <a:xfrm>
            <a:off x="838200" y="1608340"/>
            <a:ext cx="10515600" cy="5249660"/>
          </a:xfrm>
        </p:spPr>
        <p:txBody>
          <a:bodyPr>
            <a:normAutofit fontScale="92500"/>
          </a:bodyPr>
          <a:lstStyle/>
          <a:p>
            <a:r>
              <a:rPr lang="en-US" dirty="0"/>
              <a:t>Temperature</a:t>
            </a:r>
          </a:p>
          <a:p>
            <a:pPr lvl="1"/>
            <a:r>
              <a:rPr lang="en-US" dirty="0"/>
              <a:t>“</a:t>
            </a:r>
            <a:r>
              <a:rPr lang="en-US" b="0" i="0" dirty="0">
                <a:effectLst/>
                <a:highlight>
                  <a:srgbClr val="FFFFFF"/>
                </a:highlight>
                <a:latin typeface="Söhne"/>
              </a:rPr>
              <a:t>What sampling temperature to use, between 0 and 2. Higher values … will make the output more random, while lower values … will make it more focused and deterministic.” </a:t>
            </a:r>
          </a:p>
          <a:p>
            <a:pPr lvl="2"/>
            <a:r>
              <a:rPr lang="en-US" dirty="0">
                <a:highlight>
                  <a:srgbClr val="FFFFFF"/>
                </a:highlight>
              </a:rPr>
              <a:t>Sides of a die</a:t>
            </a:r>
          </a:p>
          <a:p>
            <a:pPr lvl="2"/>
            <a:r>
              <a:rPr lang="en-US" dirty="0"/>
              <a:t>Does not guarantee that result will be exactly reproduced.</a:t>
            </a:r>
          </a:p>
          <a:p>
            <a:pPr lvl="1"/>
            <a:endParaRPr lang="en-US" dirty="0"/>
          </a:p>
          <a:p>
            <a:r>
              <a:rPr lang="en-US" dirty="0" err="1"/>
              <a:t>top_p</a:t>
            </a:r>
            <a:r>
              <a:rPr lang="en-US" dirty="0"/>
              <a:t> (nucleus sampling)</a:t>
            </a:r>
          </a:p>
          <a:p>
            <a:pPr lvl="1"/>
            <a:r>
              <a:rPr lang="en-US" b="0" i="0" dirty="0">
                <a:effectLst/>
                <a:highlight>
                  <a:srgbClr val="FFFFFF"/>
                </a:highlight>
                <a:latin typeface="Söhne"/>
              </a:rPr>
              <a:t>“An alternative to sampling with temperature, called nucleus sampling, where the model considers the results of the tokens with </a:t>
            </a:r>
            <a:r>
              <a:rPr lang="en-US" b="0" i="0" dirty="0" err="1">
                <a:effectLst/>
                <a:highlight>
                  <a:srgbClr val="FFFFFF"/>
                </a:highlight>
                <a:latin typeface="Söhne"/>
              </a:rPr>
              <a:t>top_p</a:t>
            </a:r>
            <a:r>
              <a:rPr lang="en-US" b="0" i="0" dirty="0">
                <a:effectLst/>
                <a:highlight>
                  <a:srgbClr val="FFFFFF"/>
                </a:highlight>
                <a:latin typeface="Söhne"/>
              </a:rPr>
              <a:t> probability mass. So 0.1 means only the tokens comprising the top 10% probability mass are considered.”</a:t>
            </a:r>
          </a:p>
          <a:p>
            <a:pPr lvl="2"/>
            <a:r>
              <a:rPr lang="en-US" b="0" i="0" dirty="0">
                <a:effectLst/>
                <a:highlight>
                  <a:srgbClr val="FFFFFF"/>
                </a:highlight>
                <a:latin typeface="Söhne"/>
              </a:rPr>
              <a:t>Fairness of the die</a:t>
            </a:r>
          </a:p>
          <a:p>
            <a:pPr lvl="1"/>
            <a:endParaRPr lang="en-US" b="0" i="0" dirty="0">
              <a:effectLst/>
              <a:highlight>
                <a:srgbClr val="FFFFFF"/>
              </a:highlight>
              <a:latin typeface="Söhne"/>
            </a:endParaRPr>
          </a:p>
          <a:p>
            <a:pPr marL="0" lvl="1" indent="0" algn="ctr">
              <a:buNone/>
            </a:pPr>
            <a:r>
              <a:rPr lang="en-US" i="1" dirty="0">
                <a:highlight>
                  <a:srgbClr val="FFFFFF"/>
                </a:highlight>
                <a:latin typeface="Söhne"/>
              </a:rPr>
              <a:t>“It is recommended to alter [one or the other] but not both.”</a:t>
            </a:r>
          </a:p>
          <a:p>
            <a:pPr marL="0" lvl="1" indent="0" algn="ctr">
              <a:buNone/>
            </a:pPr>
            <a:r>
              <a:rPr lang="en-US" sz="1400" dirty="0">
                <a:highlight>
                  <a:srgbClr val="FFFFFF"/>
                </a:highlight>
                <a:latin typeface="Söhne"/>
                <a:hlinkClick r:id="rId2"/>
              </a:rPr>
              <a:t>[All text from the OpenAI API reference manual]</a:t>
            </a:r>
            <a:endParaRPr lang="en-US" sz="1400" dirty="0">
              <a:highlight>
                <a:srgbClr val="FFFFFF"/>
              </a:highlight>
              <a:latin typeface="Söhne"/>
            </a:endParaRPr>
          </a:p>
        </p:txBody>
      </p:sp>
      <p:sp>
        <p:nvSpPr>
          <p:cNvPr id="4" name="Slide Number Placeholder 3">
            <a:extLst>
              <a:ext uri="{FF2B5EF4-FFF2-40B4-BE49-F238E27FC236}">
                <a16:creationId xmlns:a16="http://schemas.microsoft.com/office/drawing/2014/main" id="{9F63E074-7119-91A9-B135-F05635BCE251}"/>
              </a:ext>
            </a:extLst>
          </p:cNvPr>
          <p:cNvSpPr>
            <a:spLocks noGrp="1"/>
          </p:cNvSpPr>
          <p:nvPr>
            <p:ph type="sldNum" sz="quarter" idx="12"/>
          </p:nvPr>
        </p:nvSpPr>
        <p:spPr/>
        <p:txBody>
          <a:bodyPr/>
          <a:lstStyle/>
          <a:p>
            <a:fld id="{EFED11C7-8F2B-4FDD-B1D8-6A3CB9D47A86}" type="slidenum">
              <a:rPr lang="en-US" smtClean="0"/>
              <a:t>17</a:t>
            </a:fld>
            <a:endParaRPr lang="en-US"/>
          </a:p>
        </p:txBody>
      </p:sp>
      <p:pic>
        <p:nvPicPr>
          <p:cNvPr id="4098" name="Picture 2" descr="Dice PNG Images &amp; PSDs for Download | PixelSquid - S111696840">
            <a:extLst>
              <a:ext uri="{FF2B5EF4-FFF2-40B4-BE49-F238E27FC236}">
                <a16:creationId xmlns:a16="http://schemas.microsoft.com/office/drawing/2014/main" id="{42467EE5-505C-AA4B-E81F-32C120674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384" y="45388"/>
            <a:ext cx="1850055" cy="18500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7A9A6614-5C26-507E-D28D-7D82782B2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529" y="12753"/>
            <a:ext cx="1850055" cy="185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BCDA-D9F2-6F23-0E1D-C547DB90C87C}"/>
              </a:ext>
            </a:extLst>
          </p:cNvPr>
          <p:cNvSpPr>
            <a:spLocks noGrp="1"/>
          </p:cNvSpPr>
          <p:nvPr>
            <p:ph type="title"/>
          </p:nvPr>
        </p:nvSpPr>
        <p:spPr/>
        <p:txBody>
          <a:bodyPr/>
          <a:lstStyle/>
          <a:p>
            <a:pPr algn="ctr"/>
            <a:r>
              <a:rPr lang="en-US" dirty="0"/>
              <a:t>Variability in LLM Responses</a:t>
            </a:r>
          </a:p>
        </p:txBody>
      </p:sp>
      <p:sp>
        <p:nvSpPr>
          <p:cNvPr id="3" name="Text Placeholder 2">
            <a:extLst>
              <a:ext uri="{FF2B5EF4-FFF2-40B4-BE49-F238E27FC236}">
                <a16:creationId xmlns:a16="http://schemas.microsoft.com/office/drawing/2014/main" id="{B643786E-9826-0434-1886-11E97022615B}"/>
              </a:ext>
            </a:extLst>
          </p:cNvPr>
          <p:cNvSpPr>
            <a:spLocks noGrp="1"/>
          </p:cNvSpPr>
          <p:nvPr>
            <p:ph type="body" idx="1"/>
          </p:nvPr>
        </p:nvSpPr>
        <p:spPr/>
        <p:txBody>
          <a:bodyPr>
            <a:normAutofit lnSpcReduction="10000"/>
          </a:bodyPr>
          <a:lstStyle/>
          <a:p>
            <a:pPr algn="ctr"/>
            <a:r>
              <a:rPr lang="en-US" dirty="0"/>
              <a:t>Higher temperatures </a:t>
            </a:r>
          </a:p>
          <a:p>
            <a:pPr algn="ctr"/>
            <a:r>
              <a:rPr lang="en-US" dirty="0"/>
              <a:t>(more creative)</a:t>
            </a:r>
          </a:p>
        </p:txBody>
      </p:sp>
      <p:sp>
        <p:nvSpPr>
          <p:cNvPr id="4" name="Content Placeholder 3">
            <a:extLst>
              <a:ext uri="{FF2B5EF4-FFF2-40B4-BE49-F238E27FC236}">
                <a16:creationId xmlns:a16="http://schemas.microsoft.com/office/drawing/2014/main" id="{A976C019-3ED1-68A7-747A-1D06713BE1FE}"/>
              </a:ext>
            </a:extLst>
          </p:cNvPr>
          <p:cNvSpPr>
            <a:spLocks noGrp="1"/>
          </p:cNvSpPr>
          <p:nvPr>
            <p:ph sz="half" idx="2"/>
          </p:nvPr>
        </p:nvSpPr>
        <p:spPr/>
        <p:txBody>
          <a:bodyPr/>
          <a:lstStyle/>
          <a:p>
            <a:r>
              <a:rPr lang="en-US" dirty="0"/>
              <a:t>Content generation</a:t>
            </a:r>
          </a:p>
          <a:p>
            <a:r>
              <a:rPr lang="en-US" dirty="0"/>
              <a:t>Clinical case development</a:t>
            </a:r>
          </a:p>
          <a:p>
            <a:r>
              <a:rPr lang="en-US" dirty="0"/>
              <a:t>Simulating patient responses</a:t>
            </a:r>
          </a:p>
          <a:p>
            <a:r>
              <a:rPr lang="en-US" dirty="0"/>
              <a:t>Generating varied feedback examples</a:t>
            </a:r>
          </a:p>
        </p:txBody>
      </p:sp>
      <p:sp>
        <p:nvSpPr>
          <p:cNvPr id="5" name="Text Placeholder 4">
            <a:extLst>
              <a:ext uri="{FF2B5EF4-FFF2-40B4-BE49-F238E27FC236}">
                <a16:creationId xmlns:a16="http://schemas.microsoft.com/office/drawing/2014/main" id="{099FB82D-CF4C-A246-FEF2-863539F49C7D}"/>
              </a:ext>
            </a:extLst>
          </p:cNvPr>
          <p:cNvSpPr>
            <a:spLocks noGrp="1"/>
          </p:cNvSpPr>
          <p:nvPr>
            <p:ph type="body" sz="quarter" idx="3"/>
          </p:nvPr>
        </p:nvSpPr>
        <p:spPr/>
        <p:txBody>
          <a:bodyPr>
            <a:normAutofit lnSpcReduction="10000"/>
          </a:bodyPr>
          <a:lstStyle/>
          <a:p>
            <a:pPr algn="ctr"/>
            <a:r>
              <a:rPr lang="en-US" dirty="0"/>
              <a:t>Lower temperatures </a:t>
            </a:r>
          </a:p>
          <a:p>
            <a:pPr algn="ctr"/>
            <a:r>
              <a:rPr lang="en-US" dirty="0"/>
              <a:t>(more consistent)</a:t>
            </a:r>
          </a:p>
        </p:txBody>
      </p:sp>
      <p:sp>
        <p:nvSpPr>
          <p:cNvPr id="6" name="Content Placeholder 5">
            <a:extLst>
              <a:ext uri="{FF2B5EF4-FFF2-40B4-BE49-F238E27FC236}">
                <a16:creationId xmlns:a16="http://schemas.microsoft.com/office/drawing/2014/main" id="{FB8553F1-D9EB-6E82-0367-F09A317545A0}"/>
              </a:ext>
            </a:extLst>
          </p:cNvPr>
          <p:cNvSpPr>
            <a:spLocks noGrp="1"/>
          </p:cNvSpPr>
          <p:nvPr>
            <p:ph sz="quarter" idx="4"/>
          </p:nvPr>
        </p:nvSpPr>
        <p:spPr/>
        <p:txBody>
          <a:bodyPr/>
          <a:lstStyle/>
          <a:p>
            <a:r>
              <a:rPr lang="en-US" dirty="0"/>
              <a:t>Scoring assessment tasks</a:t>
            </a:r>
          </a:p>
          <a:p>
            <a:r>
              <a:rPr lang="en-US" dirty="0"/>
              <a:t>Creating uniform materials</a:t>
            </a:r>
          </a:p>
          <a:p>
            <a:r>
              <a:rPr lang="en-US" dirty="0"/>
              <a:t>Standardizing OSCE patient cases</a:t>
            </a:r>
          </a:p>
          <a:p>
            <a:r>
              <a:rPr lang="en-US" dirty="0"/>
              <a:t>Summarizing tasks</a:t>
            </a:r>
          </a:p>
          <a:p>
            <a:r>
              <a:rPr lang="en-US" dirty="0"/>
              <a:t>Ensuring consistent feedback</a:t>
            </a:r>
          </a:p>
        </p:txBody>
      </p:sp>
      <p:pic>
        <p:nvPicPr>
          <p:cNvPr id="7" name="Picture 2" descr="Dice PNG Images &amp; PSDs for Download | PixelSquid - S111696840">
            <a:extLst>
              <a:ext uri="{FF2B5EF4-FFF2-40B4-BE49-F238E27FC236}">
                <a16:creationId xmlns:a16="http://schemas.microsoft.com/office/drawing/2014/main" id="{71DDC6E2-33A3-CE95-69C0-DF0E3B8C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994"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31F5FE5C-560E-6286-7161-7B5B45EAB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407"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46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6B424-F73A-E739-5535-8FC638BBBA50}"/>
              </a:ext>
            </a:extLst>
          </p:cNvPr>
          <p:cNvSpPr>
            <a:spLocks noGrp="1"/>
          </p:cNvSpPr>
          <p:nvPr>
            <p:ph type="title"/>
          </p:nvPr>
        </p:nvSpPr>
        <p:spPr/>
        <p:txBody>
          <a:bodyPr/>
          <a:lstStyle/>
          <a:p>
            <a:pPr algn="ctr"/>
            <a:r>
              <a:rPr lang="en-US" dirty="0"/>
              <a:t>In less than 15 words, please describe why pizza is so good</a:t>
            </a:r>
          </a:p>
        </p:txBody>
      </p:sp>
      <p:sp>
        <p:nvSpPr>
          <p:cNvPr id="3" name="Content Placeholder 2">
            <a:extLst>
              <a:ext uri="{FF2B5EF4-FFF2-40B4-BE49-F238E27FC236}">
                <a16:creationId xmlns:a16="http://schemas.microsoft.com/office/drawing/2014/main" id="{B75A257E-E2D4-7B3E-9BF9-6EE9CA4B8346}"/>
              </a:ext>
            </a:extLst>
          </p:cNvPr>
          <p:cNvSpPr>
            <a:spLocks noGrp="1"/>
          </p:cNvSpPr>
          <p:nvPr>
            <p:ph idx="1"/>
          </p:nvPr>
        </p:nvSpPr>
        <p:spPr>
          <a:xfrm>
            <a:off x="838200" y="1825625"/>
            <a:ext cx="10515600" cy="4895850"/>
          </a:xfrm>
        </p:spPr>
        <p:txBody>
          <a:bodyPr>
            <a:normAutofit/>
          </a:bodyPr>
          <a:lstStyle/>
          <a:p>
            <a:r>
              <a:rPr lang="en-US" dirty="0"/>
              <a:t>Pizza combines savory, cheesy, and versatile toppings on a delicious, soft, or crispy crust.</a:t>
            </a:r>
          </a:p>
          <a:p>
            <a:r>
              <a:rPr lang="en-US" dirty="0"/>
              <a:t>Pizza combines savory cheese, flavorful toppings, and a crispy crust for a satisfyingly delicious experience.</a:t>
            </a:r>
          </a:p>
          <a:p>
            <a:r>
              <a:rPr lang="en-US" dirty="0"/>
              <a:t>Pizza's delicious due to its savory combination of cheese, sauce, and various toppings.</a:t>
            </a:r>
          </a:p>
          <a:p>
            <a:r>
              <a:rPr lang="en-US" dirty="0"/>
              <a:t>Pizza combines savory flavors, melty cheese, and a satisfying crust in every bite. Irresistibly delicious!</a:t>
            </a:r>
          </a:p>
          <a:p>
            <a:r>
              <a:rPr lang="en-US" dirty="0"/>
              <a:t>Pizza's delicious due to its perfect blend of cheese, sauce, and various toppings.</a:t>
            </a:r>
          </a:p>
        </p:txBody>
      </p:sp>
      <p:sp>
        <p:nvSpPr>
          <p:cNvPr id="4" name="Slide Number Placeholder 3">
            <a:extLst>
              <a:ext uri="{FF2B5EF4-FFF2-40B4-BE49-F238E27FC236}">
                <a16:creationId xmlns:a16="http://schemas.microsoft.com/office/drawing/2014/main" id="{E5EE570B-5C37-E37C-A221-EC7C64684877}"/>
              </a:ext>
            </a:extLst>
          </p:cNvPr>
          <p:cNvSpPr>
            <a:spLocks noGrp="1"/>
          </p:cNvSpPr>
          <p:nvPr>
            <p:ph type="sldNum" sz="quarter" idx="12"/>
          </p:nvPr>
        </p:nvSpPr>
        <p:spPr/>
        <p:txBody>
          <a:bodyPr/>
          <a:lstStyle/>
          <a:p>
            <a:fld id="{EFED11C7-8F2B-4FDD-B1D8-6A3CB9D47A86}" type="slidenum">
              <a:rPr lang="en-US" smtClean="0"/>
              <a:t>19</a:t>
            </a:fld>
            <a:endParaRPr lang="en-US"/>
          </a:p>
        </p:txBody>
      </p:sp>
      <p:graphicFrame>
        <p:nvGraphicFramePr>
          <p:cNvPr id="5" name="Table 4">
            <a:extLst>
              <a:ext uri="{FF2B5EF4-FFF2-40B4-BE49-F238E27FC236}">
                <a16:creationId xmlns:a16="http://schemas.microsoft.com/office/drawing/2014/main" id="{BFB6E649-74BE-CBA8-4BAB-E7A9EE46D9F4}"/>
              </a:ext>
            </a:extLst>
          </p:cNvPr>
          <p:cNvGraphicFramePr>
            <a:graphicFrameLocks noGrp="1"/>
          </p:cNvGraphicFramePr>
          <p:nvPr/>
        </p:nvGraphicFramePr>
        <p:xfrm>
          <a:off x="8309864" y="1027906"/>
          <a:ext cx="3344672" cy="74168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34692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100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100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9E41-CC66-A23E-F216-486C3E5FB855}"/>
              </a:ext>
            </a:extLst>
          </p:cNvPr>
          <p:cNvSpPr>
            <a:spLocks noGrp="1"/>
          </p:cNvSpPr>
          <p:nvPr>
            <p:ph type="title"/>
          </p:nvPr>
        </p:nvSpPr>
        <p:spPr/>
        <p:txBody>
          <a:bodyPr/>
          <a:lstStyle/>
          <a:p>
            <a:r>
              <a:rPr lang="en-US"/>
              <a:t>Disclaimer</a:t>
            </a:r>
          </a:p>
        </p:txBody>
      </p:sp>
      <p:sp>
        <p:nvSpPr>
          <p:cNvPr id="3" name="Content Placeholder 2">
            <a:extLst>
              <a:ext uri="{FF2B5EF4-FFF2-40B4-BE49-F238E27FC236}">
                <a16:creationId xmlns:a16="http://schemas.microsoft.com/office/drawing/2014/main" id="{E206C43A-6F0D-19E0-E7A9-C811A715216D}"/>
              </a:ext>
            </a:extLst>
          </p:cNvPr>
          <p:cNvSpPr>
            <a:spLocks noGrp="1"/>
          </p:cNvSpPr>
          <p:nvPr>
            <p:ph idx="1"/>
          </p:nvPr>
        </p:nvSpPr>
        <p:spPr/>
        <p:txBody>
          <a:bodyPr/>
          <a:lstStyle/>
          <a:p>
            <a:pPr marL="0" indent="0">
              <a:buNone/>
            </a:pPr>
            <a:r>
              <a:rPr lang="en-US" b="0" i="0">
                <a:solidFill>
                  <a:srgbClr val="0D0D0D"/>
                </a:solidFill>
                <a:effectLst/>
                <a:latin typeface="Söhne"/>
              </a:rPr>
              <a:t>The information presented in this document/presentation is solely for informational purposes and does not necessarily reflect the official stance or views of NBME. The opinions expressed herein are those of the authors/presenters and may not represent the views or policies of NBME. While every effort has been made to ensure the accuracy and reliability of the information provided, NBME makes no representations or warranties of any kind, express or implied, about the completeness, accuracy, reliability, suitability, or availability with respect to the content contained herein. Any reliance you place on such information is therefore strictly at your own risk.</a:t>
            </a:r>
            <a:endParaRPr lang="en-US"/>
          </a:p>
        </p:txBody>
      </p:sp>
      <p:sp>
        <p:nvSpPr>
          <p:cNvPr id="4" name="Slide Number Placeholder 3">
            <a:extLst>
              <a:ext uri="{FF2B5EF4-FFF2-40B4-BE49-F238E27FC236}">
                <a16:creationId xmlns:a16="http://schemas.microsoft.com/office/drawing/2014/main" id="{F6DA48F5-2812-AA42-DC3D-C7F42AEB26ED}"/>
              </a:ext>
            </a:extLst>
          </p:cNvPr>
          <p:cNvSpPr>
            <a:spLocks noGrp="1"/>
          </p:cNvSpPr>
          <p:nvPr>
            <p:ph type="sldNum" sz="quarter" idx="12"/>
          </p:nvPr>
        </p:nvSpPr>
        <p:spPr/>
        <p:txBody>
          <a:bodyPr/>
          <a:lstStyle/>
          <a:p>
            <a:fld id="{EFED11C7-8F2B-4FDD-B1D8-6A3CB9D47A86}" type="slidenum">
              <a:rPr lang="en-US" smtClean="0"/>
              <a:t>2</a:t>
            </a:fld>
            <a:endParaRPr lang="en-US"/>
          </a:p>
        </p:txBody>
      </p:sp>
    </p:spTree>
    <p:extLst>
      <p:ext uri="{BB962C8B-B14F-4D97-AF65-F5344CB8AC3E}">
        <p14:creationId xmlns:p14="http://schemas.microsoft.com/office/powerpoint/2010/main" val="26467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40421-8424-CC66-B027-324F0C11E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DC65-47F1-75AA-28BB-FD66372666A9}"/>
              </a:ext>
            </a:extLst>
          </p:cNvPr>
          <p:cNvSpPr>
            <a:spLocks noGrp="1"/>
          </p:cNvSpPr>
          <p:nvPr>
            <p:ph type="title"/>
          </p:nvPr>
        </p:nvSpPr>
        <p:spPr/>
        <p:txBody>
          <a:bodyPr/>
          <a:lstStyle/>
          <a:p>
            <a:r>
              <a:rPr lang="en-US" dirty="0"/>
              <a:t>Variability in LLM Responses</a:t>
            </a:r>
          </a:p>
        </p:txBody>
      </p:sp>
      <p:sp>
        <p:nvSpPr>
          <p:cNvPr id="3" name="Content Placeholder 2">
            <a:extLst>
              <a:ext uri="{FF2B5EF4-FFF2-40B4-BE49-F238E27FC236}">
                <a16:creationId xmlns:a16="http://schemas.microsoft.com/office/drawing/2014/main" id="{5C6D33CD-58F7-C7C9-DE76-FD35041E1B10}"/>
              </a:ext>
            </a:extLst>
          </p:cNvPr>
          <p:cNvSpPr>
            <a:spLocks noGrp="1"/>
          </p:cNvSpPr>
          <p:nvPr>
            <p:ph idx="1"/>
          </p:nvPr>
        </p:nvSpPr>
        <p:spPr>
          <a:xfrm>
            <a:off x="838200" y="1825624"/>
            <a:ext cx="10515600" cy="5032375"/>
          </a:xfrm>
        </p:spPr>
        <p:txBody>
          <a:bodyPr>
            <a:normAutofit lnSpcReduction="10000"/>
          </a:bodyPr>
          <a:lstStyle/>
          <a:p>
            <a:r>
              <a:rPr lang="en-US" dirty="0"/>
              <a:t>Replicated pizza prompt </a:t>
            </a:r>
          </a:p>
          <a:p>
            <a:r>
              <a:rPr lang="en-US" dirty="0"/>
              <a:t>5 different responses:</a:t>
            </a:r>
          </a:p>
          <a:p>
            <a:pPr lvl="1"/>
            <a:r>
              <a:rPr lang="en-US" b="1" dirty="0"/>
              <a:t>(89) </a:t>
            </a:r>
            <a:r>
              <a:rPr lang="en-US" dirty="0"/>
              <a:t>– “Delicious, versatile, customizable, and universally loved comfort food with endless topping possibilities."</a:t>
            </a:r>
          </a:p>
          <a:p>
            <a:pPr lvl="1"/>
            <a:r>
              <a:rPr lang="en-US" b="1" dirty="0"/>
              <a:t>(7) </a:t>
            </a:r>
            <a:r>
              <a:rPr lang="en-US" dirty="0"/>
              <a:t>– “Pizza combines diverse flavors and textures, customizable toppings, and universal appeal in one dish.”</a:t>
            </a:r>
          </a:p>
          <a:p>
            <a:pPr lvl="1"/>
            <a:r>
              <a:rPr lang="en-US" b="1" dirty="0"/>
              <a:t>(1) </a:t>
            </a:r>
            <a:r>
              <a:rPr lang="en-US" dirty="0"/>
              <a:t>– “Delicious, versatile, and customizable; perfect for any occasion and loved by almost everyone.”</a:t>
            </a:r>
          </a:p>
          <a:p>
            <a:pPr lvl="1"/>
            <a:r>
              <a:rPr lang="en-US" b="1" dirty="0"/>
              <a:t>(1) </a:t>
            </a:r>
            <a:r>
              <a:rPr lang="en-US" dirty="0"/>
              <a:t>– “Delicious, versatile, and customizable; pizza satisfies cravings with endless topping combinations.”</a:t>
            </a:r>
          </a:p>
          <a:p>
            <a:pPr lvl="1"/>
            <a:r>
              <a:rPr lang="en-US" b="1" dirty="0"/>
              <a:t>(1) </a:t>
            </a:r>
            <a:r>
              <a:rPr lang="en-US" dirty="0"/>
              <a:t>– “Delicious, versatile, customizable, satisfying, and perfect for sharing; pizza pleases almost everyone.”</a:t>
            </a:r>
          </a:p>
          <a:p>
            <a:pPr lvl="1"/>
            <a:r>
              <a:rPr lang="en-US" b="1" dirty="0"/>
              <a:t>(1) </a:t>
            </a:r>
            <a:r>
              <a:rPr lang="en-US" dirty="0"/>
              <a:t>– “Delicious, versatile, customizable, satisfying, and universally loved comfort food with endless topping possibilities.”</a:t>
            </a:r>
          </a:p>
          <a:p>
            <a:pPr lvl="1"/>
            <a:endParaRPr lang="en-US" dirty="0"/>
          </a:p>
        </p:txBody>
      </p:sp>
      <p:graphicFrame>
        <p:nvGraphicFramePr>
          <p:cNvPr id="9" name="Table 8">
            <a:extLst>
              <a:ext uri="{FF2B5EF4-FFF2-40B4-BE49-F238E27FC236}">
                <a16:creationId xmlns:a16="http://schemas.microsoft.com/office/drawing/2014/main" id="{29DC87CF-ACD6-63EF-2189-7AA2ECF064B4}"/>
              </a:ext>
            </a:extLst>
          </p:cNvPr>
          <p:cNvGraphicFramePr>
            <a:graphicFrameLocks noGrp="1"/>
          </p:cNvGraphicFramePr>
          <p:nvPr/>
        </p:nvGraphicFramePr>
        <p:xfrm>
          <a:off x="8009128" y="471646"/>
          <a:ext cx="3344672" cy="111252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n replications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704689"/>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73630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E04B-9BEC-F649-3086-4EDB0E00471D}"/>
              </a:ext>
            </a:extLst>
          </p:cNvPr>
          <p:cNvSpPr>
            <a:spLocks noGrp="1"/>
          </p:cNvSpPr>
          <p:nvPr>
            <p:ph type="title"/>
          </p:nvPr>
        </p:nvSpPr>
        <p:spPr/>
        <p:txBody>
          <a:bodyPr/>
          <a:lstStyle/>
          <a:p>
            <a:pPr algn="ctr"/>
            <a:r>
              <a:rPr lang="en-US" dirty="0"/>
              <a:t>Prompt Engineering</a:t>
            </a:r>
          </a:p>
        </p:txBody>
      </p:sp>
      <p:sp>
        <p:nvSpPr>
          <p:cNvPr id="3" name="Content Placeholder 2">
            <a:extLst>
              <a:ext uri="{FF2B5EF4-FFF2-40B4-BE49-F238E27FC236}">
                <a16:creationId xmlns:a16="http://schemas.microsoft.com/office/drawing/2014/main" id="{E22B4161-3C2B-C7E0-B009-E6784E367041}"/>
              </a:ext>
            </a:extLst>
          </p:cNvPr>
          <p:cNvSpPr>
            <a:spLocks noGrp="1"/>
          </p:cNvSpPr>
          <p:nvPr>
            <p:ph idx="1"/>
          </p:nvPr>
        </p:nvSpPr>
        <p:spPr>
          <a:xfrm>
            <a:off x="838200" y="1825624"/>
            <a:ext cx="10515600" cy="4667251"/>
          </a:xfrm>
        </p:spPr>
        <p:txBody>
          <a:bodyPr vert="horz" lIns="91440" tIns="45720" rIns="91440" bIns="45720" rtlCol="0" anchor="t">
            <a:normAutofit/>
          </a:bodyPr>
          <a:lstStyle/>
          <a:p>
            <a:pPr>
              <a:spcBef>
                <a:spcPts val="1800"/>
              </a:spcBef>
            </a:pPr>
            <a:r>
              <a:rPr lang="en-US" dirty="0"/>
              <a:t>There are ways to interact with GPTs that can result in more useful responses</a:t>
            </a:r>
          </a:p>
          <a:p>
            <a:pPr lvl="1"/>
            <a:r>
              <a:rPr lang="en-US" dirty="0"/>
              <a:t>Provide more context for what you would like the GPT to output</a:t>
            </a:r>
          </a:p>
          <a:p>
            <a:pPr lvl="1">
              <a:spcBef>
                <a:spcPts val="1800"/>
              </a:spcBef>
            </a:pPr>
            <a:r>
              <a:rPr lang="en-US" dirty="0"/>
              <a:t>Help activate more relevant connections in the network</a:t>
            </a:r>
          </a:p>
          <a:p>
            <a:pPr lvl="1">
              <a:buFont typeface="Courier New" panose="020B0604020202020204" pitchFamily="34" charset="0"/>
              <a:buChar char="o"/>
            </a:pPr>
            <a:endParaRPr lang="en-US" dirty="0"/>
          </a:p>
          <a:p>
            <a:pPr>
              <a:spcBef>
                <a:spcPts val="1800"/>
              </a:spcBef>
            </a:pPr>
            <a:r>
              <a:rPr lang="en-US" dirty="0"/>
              <a:t>We’re going to focus on two general strategies for prompting</a:t>
            </a:r>
          </a:p>
          <a:p>
            <a:pPr lvl="1">
              <a:spcBef>
                <a:spcPts val="1800"/>
              </a:spcBef>
            </a:pPr>
            <a:r>
              <a:rPr lang="en-US" dirty="0"/>
              <a:t>Prompt formulas</a:t>
            </a:r>
          </a:p>
          <a:p>
            <a:pPr lvl="2">
              <a:spcBef>
                <a:spcPts val="1800"/>
              </a:spcBef>
            </a:pPr>
            <a:r>
              <a:rPr lang="en-US" dirty="0"/>
              <a:t>Prompt refinement</a:t>
            </a:r>
          </a:p>
          <a:p>
            <a:pPr lvl="1">
              <a:spcBef>
                <a:spcPts val="1800"/>
              </a:spcBef>
            </a:pPr>
            <a:r>
              <a:rPr lang="en-US" dirty="0"/>
              <a:t>Prompt chaining / chain-of-thought prompting</a:t>
            </a:r>
            <a:endParaRPr lang="en-US" i="1" dirty="0"/>
          </a:p>
        </p:txBody>
      </p:sp>
      <p:sp>
        <p:nvSpPr>
          <p:cNvPr id="4" name="Slide Number Placeholder 3">
            <a:extLst>
              <a:ext uri="{FF2B5EF4-FFF2-40B4-BE49-F238E27FC236}">
                <a16:creationId xmlns:a16="http://schemas.microsoft.com/office/drawing/2014/main" id="{FCF86092-B033-6373-73FA-7063604F5CDA}"/>
              </a:ext>
            </a:extLst>
          </p:cNvPr>
          <p:cNvSpPr>
            <a:spLocks noGrp="1"/>
          </p:cNvSpPr>
          <p:nvPr>
            <p:ph type="sldNum" sz="quarter" idx="12"/>
          </p:nvPr>
        </p:nvSpPr>
        <p:spPr/>
        <p:txBody>
          <a:bodyPr/>
          <a:lstStyle/>
          <a:p>
            <a:fld id="{EFED11C7-8F2B-4FDD-B1D8-6A3CB9D47A86}" type="slidenum">
              <a:rPr lang="en-US" smtClean="0"/>
              <a:t>21</a:t>
            </a:fld>
            <a:endParaRPr lang="en-US"/>
          </a:p>
        </p:txBody>
      </p:sp>
    </p:spTree>
    <p:extLst>
      <p:ext uri="{BB962C8B-B14F-4D97-AF65-F5344CB8AC3E}">
        <p14:creationId xmlns:p14="http://schemas.microsoft.com/office/powerpoint/2010/main" val="220453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ube with red and blue lights&#10;&#10;Description automatically generated">
            <a:extLst>
              <a:ext uri="{FF2B5EF4-FFF2-40B4-BE49-F238E27FC236}">
                <a16:creationId xmlns:a16="http://schemas.microsoft.com/office/drawing/2014/main" id="{F32B39EB-559E-D59E-7F0F-9573D3A7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205" y="-389680"/>
            <a:ext cx="7670241" cy="7670241"/>
          </a:xfrm>
          <a:prstGeom prst="rect">
            <a:avLst/>
          </a:prstGeom>
        </p:spPr>
      </p:pic>
      <p:pic>
        <p:nvPicPr>
          <p:cNvPr id="22" name="Picture 21" descr="A cube with blue spots&#10;&#10;Description automatically generated">
            <a:extLst>
              <a:ext uri="{FF2B5EF4-FFF2-40B4-BE49-F238E27FC236}">
                <a16:creationId xmlns:a16="http://schemas.microsoft.com/office/drawing/2014/main" id="{D16A3A49-FE90-671E-557E-FD75F49EA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961" y="-548133"/>
            <a:ext cx="7670241" cy="7670241"/>
          </a:xfrm>
          <a:prstGeom prst="rect">
            <a:avLst/>
          </a:prstGeom>
        </p:spPr>
      </p:pic>
      <p:sp>
        <p:nvSpPr>
          <p:cNvPr id="2" name="Slide Number Placeholder 1">
            <a:extLst>
              <a:ext uri="{FF2B5EF4-FFF2-40B4-BE49-F238E27FC236}">
                <a16:creationId xmlns:a16="http://schemas.microsoft.com/office/drawing/2014/main" id="{0ADE3350-B2C5-6692-0B30-9AD25468C61E}"/>
              </a:ext>
            </a:extLst>
          </p:cNvPr>
          <p:cNvSpPr>
            <a:spLocks noGrp="1"/>
          </p:cNvSpPr>
          <p:nvPr>
            <p:ph type="sldNum" sz="quarter" idx="12"/>
          </p:nvPr>
        </p:nvSpPr>
        <p:spPr/>
        <p:txBody>
          <a:bodyPr/>
          <a:lstStyle/>
          <a:p>
            <a:fld id="{EFED11C7-8F2B-4FDD-B1D8-6A3CB9D47A86}" type="slidenum">
              <a:rPr lang="en-US" smtClean="0"/>
              <a:t>22</a:t>
            </a:fld>
            <a:endParaRPr lang="en-US"/>
          </a:p>
        </p:txBody>
      </p:sp>
      <p:sp>
        <p:nvSpPr>
          <p:cNvPr id="8" name="TextBox 7">
            <a:extLst>
              <a:ext uri="{FF2B5EF4-FFF2-40B4-BE49-F238E27FC236}">
                <a16:creationId xmlns:a16="http://schemas.microsoft.com/office/drawing/2014/main" id="{DAB67CBB-7368-9C9C-02BC-DBA4041E3BFB}"/>
              </a:ext>
            </a:extLst>
          </p:cNvPr>
          <p:cNvSpPr txBox="1"/>
          <p:nvPr/>
        </p:nvSpPr>
        <p:spPr>
          <a:xfrm>
            <a:off x="1682634" y="503593"/>
            <a:ext cx="2740430" cy="400110"/>
          </a:xfrm>
          <a:prstGeom prst="rect">
            <a:avLst/>
          </a:prstGeom>
          <a:noFill/>
        </p:spPr>
        <p:txBody>
          <a:bodyPr wrap="none" rtlCol="0">
            <a:spAutoFit/>
          </a:bodyPr>
          <a:lstStyle/>
          <a:p>
            <a:r>
              <a:rPr lang="en-US" sz="2000"/>
              <a:t>Pre-trained parameters</a:t>
            </a:r>
          </a:p>
        </p:txBody>
      </p:sp>
      <p:sp>
        <p:nvSpPr>
          <p:cNvPr id="9" name="TextBox 8">
            <a:extLst>
              <a:ext uri="{FF2B5EF4-FFF2-40B4-BE49-F238E27FC236}">
                <a16:creationId xmlns:a16="http://schemas.microsoft.com/office/drawing/2014/main" id="{28D2E6ED-0E9E-7A04-5374-9D415B75C286}"/>
              </a:ext>
            </a:extLst>
          </p:cNvPr>
          <p:cNvSpPr txBox="1"/>
          <p:nvPr/>
        </p:nvSpPr>
        <p:spPr>
          <a:xfrm>
            <a:off x="7639929" y="503593"/>
            <a:ext cx="2470035" cy="400110"/>
          </a:xfrm>
          <a:prstGeom prst="rect">
            <a:avLst/>
          </a:prstGeom>
          <a:noFill/>
        </p:spPr>
        <p:txBody>
          <a:bodyPr wrap="none" rtlCol="0">
            <a:spAutoFit/>
          </a:bodyPr>
          <a:lstStyle/>
          <a:p>
            <a:r>
              <a:rPr lang="en-US" sz="2000"/>
              <a:t>Updated parameters</a:t>
            </a:r>
          </a:p>
        </p:txBody>
      </p:sp>
      <p:sp>
        <p:nvSpPr>
          <p:cNvPr id="10" name="TextBox 9">
            <a:extLst>
              <a:ext uri="{FF2B5EF4-FFF2-40B4-BE49-F238E27FC236}">
                <a16:creationId xmlns:a16="http://schemas.microsoft.com/office/drawing/2014/main" id="{9C0DE9FF-0C52-9675-46C5-F077FDE0DD41}"/>
              </a:ext>
            </a:extLst>
          </p:cNvPr>
          <p:cNvSpPr txBox="1"/>
          <p:nvPr/>
        </p:nvSpPr>
        <p:spPr>
          <a:xfrm>
            <a:off x="5339684" y="508422"/>
            <a:ext cx="999376" cy="400110"/>
          </a:xfrm>
          <a:prstGeom prst="rect">
            <a:avLst/>
          </a:prstGeom>
          <a:noFill/>
        </p:spPr>
        <p:txBody>
          <a:bodyPr wrap="none" rtlCol="0">
            <a:spAutoFit/>
          </a:bodyPr>
          <a:lstStyle/>
          <a:p>
            <a:r>
              <a:rPr lang="en-US" sz="2000"/>
              <a:t>Prompt</a:t>
            </a:r>
          </a:p>
        </p:txBody>
      </p:sp>
      <p:sp>
        <p:nvSpPr>
          <p:cNvPr id="11" name="TextBox 10">
            <a:extLst>
              <a:ext uri="{FF2B5EF4-FFF2-40B4-BE49-F238E27FC236}">
                <a16:creationId xmlns:a16="http://schemas.microsoft.com/office/drawing/2014/main" id="{6B744A47-B888-103E-B2A0-F198C7FACA07}"/>
              </a:ext>
            </a:extLst>
          </p:cNvPr>
          <p:cNvSpPr txBox="1"/>
          <p:nvPr/>
        </p:nvSpPr>
        <p:spPr>
          <a:xfrm>
            <a:off x="11037949" y="503593"/>
            <a:ext cx="968535" cy="400110"/>
          </a:xfrm>
          <a:prstGeom prst="rect">
            <a:avLst/>
          </a:prstGeom>
          <a:noFill/>
        </p:spPr>
        <p:txBody>
          <a:bodyPr wrap="none" rtlCol="0">
            <a:spAutoFit/>
          </a:bodyPr>
          <a:lstStyle/>
          <a:p>
            <a:r>
              <a:rPr lang="en-US" sz="2000"/>
              <a:t>Output</a:t>
            </a:r>
          </a:p>
        </p:txBody>
      </p:sp>
      <p:cxnSp>
        <p:nvCxnSpPr>
          <p:cNvPr id="13" name="Straight Arrow Connector 12">
            <a:extLst>
              <a:ext uri="{FF2B5EF4-FFF2-40B4-BE49-F238E27FC236}">
                <a16:creationId xmlns:a16="http://schemas.microsoft.com/office/drawing/2014/main" id="{8D9CF5D4-BCFF-D980-7B58-2CB87A39B4AB}"/>
              </a:ext>
            </a:extLst>
          </p:cNvPr>
          <p:cNvCxnSpPr/>
          <p:nvPr/>
        </p:nvCxnSpPr>
        <p:spPr>
          <a:xfrm>
            <a:off x="4599709" y="698919"/>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A1601A9-0830-C3F9-05B5-32730CBF4F37}"/>
              </a:ext>
            </a:extLst>
          </p:cNvPr>
          <p:cNvCxnSpPr/>
          <p:nvPr/>
        </p:nvCxnSpPr>
        <p:spPr>
          <a:xfrm>
            <a:off x="6622473"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BAF13B2-77A9-CFCF-BD8E-C3958C43AD08}"/>
              </a:ext>
            </a:extLst>
          </p:cNvPr>
          <p:cNvCxnSpPr>
            <a:cxnSpLocks/>
          </p:cNvCxnSpPr>
          <p:nvPr/>
        </p:nvCxnSpPr>
        <p:spPr>
          <a:xfrm>
            <a:off x="10261608"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group of blue circles&#10;&#10;Description automatically generated with medium confidence">
            <a:extLst>
              <a:ext uri="{FF2B5EF4-FFF2-40B4-BE49-F238E27FC236}">
                <a16:creationId xmlns:a16="http://schemas.microsoft.com/office/drawing/2014/main" id="{EE1664AB-2BAC-BFC7-C169-9C3A6C8BC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408" y="1000547"/>
            <a:ext cx="1385722" cy="4572880"/>
          </a:xfrm>
          <a:prstGeom prst="rect">
            <a:avLst/>
          </a:prstGeom>
        </p:spPr>
      </p:pic>
      <p:pic>
        <p:nvPicPr>
          <p:cNvPr id="26" name="Picture 25" descr="A blurry image of a blue ball&#10;&#10;Description automatically generated">
            <a:extLst>
              <a:ext uri="{FF2B5EF4-FFF2-40B4-BE49-F238E27FC236}">
                <a16:creationId xmlns:a16="http://schemas.microsoft.com/office/drawing/2014/main" id="{AA1C3851-2D9A-4686-950A-40CC01B8B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574" y="1000547"/>
            <a:ext cx="1385722" cy="4572880"/>
          </a:xfrm>
          <a:prstGeom prst="rect">
            <a:avLst/>
          </a:prstGeom>
        </p:spPr>
      </p:pic>
      <p:sp>
        <p:nvSpPr>
          <p:cNvPr id="3" name="Oval 2">
            <a:extLst>
              <a:ext uri="{FF2B5EF4-FFF2-40B4-BE49-F238E27FC236}">
                <a16:creationId xmlns:a16="http://schemas.microsoft.com/office/drawing/2014/main" id="{4AB7A544-1C91-BA67-7CD8-9962AF1A15D5}"/>
              </a:ext>
            </a:extLst>
          </p:cNvPr>
          <p:cNvSpPr/>
          <p:nvPr/>
        </p:nvSpPr>
        <p:spPr>
          <a:xfrm>
            <a:off x="4291815" y="184506"/>
            <a:ext cx="2740430" cy="635440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81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75B8-AA54-765D-49C0-95617B8C24C4}"/>
              </a:ext>
            </a:extLst>
          </p:cNvPr>
          <p:cNvSpPr>
            <a:spLocks noGrp="1"/>
          </p:cNvSpPr>
          <p:nvPr>
            <p:ph type="title"/>
          </p:nvPr>
        </p:nvSpPr>
        <p:spPr/>
        <p:txBody>
          <a:bodyPr/>
          <a:lstStyle/>
          <a:p>
            <a:pPr algn="ctr"/>
            <a:r>
              <a:rPr lang="en-US" dirty="0"/>
              <a:t>“Degrees of Freedom” in LLM Prompts</a:t>
            </a:r>
          </a:p>
        </p:txBody>
      </p:sp>
      <p:sp>
        <p:nvSpPr>
          <p:cNvPr id="3" name="Content Placeholder 2">
            <a:extLst>
              <a:ext uri="{FF2B5EF4-FFF2-40B4-BE49-F238E27FC236}">
                <a16:creationId xmlns:a16="http://schemas.microsoft.com/office/drawing/2014/main" id="{59A83ECF-7906-FEE2-ED05-E620F2802374}"/>
              </a:ext>
            </a:extLst>
          </p:cNvPr>
          <p:cNvSpPr>
            <a:spLocks noGrp="1"/>
          </p:cNvSpPr>
          <p:nvPr>
            <p:ph idx="1"/>
          </p:nvPr>
        </p:nvSpPr>
        <p:spPr>
          <a:xfrm>
            <a:off x="838200" y="1825625"/>
            <a:ext cx="10515600" cy="1773610"/>
          </a:xfrm>
        </p:spPr>
        <p:txBody>
          <a:bodyPr/>
          <a:lstStyle/>
          <a:p>
            <a:r>
              <a:rPr lang="en-US" dirty="0"/>
              <a:t>When prompting an LLM, any detail you don’t specify explicitly will be inferred by the model.</a:t>
            </a:r>
          </a:p>
          <a:p>
            <a:pPr lvl="1"/>
            <a:r>
              <a:rPr lang="en-US" dirty="0"/>
              <a:t>Good = want general creative help</a:t>
            </a:r>
          </a:p>
          <a:p>
            <a:pPr lvl="1"/>
            <a:r>
              <a:rPr lang="en-US" dirty="0"/>
              <a:t>Bad = have a specific assessment point in mind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339CD3E5-DE96-44E8-4ED8-3172B2D25DAA}"/>
              </a:ext>
            </a:extLst>
          </p:cNvPr>
          <p:cNvPicPr>
            <a:picLocks noChangeAspect="1"/>
          </p:cNvPicPr>
          <p:nvPr/>
        </p:nvPicPr>
        <p:blipFill>
          <a:blip r:embed="rId2"/>
          <a:stretch>
            <a:fillRect/>
          </a:stretch>
        </p:blipFill>
        <p:spPr>
          <a:xfrm>
            <a:off x="3367633" y="3734172"/>
            <a:ext cx="5456734" cy="2543741"/>
          </a:xfrm>
          <a:prstGeom prst="rect">
            <a:avLst/>
          </a:prstGeom>
          <a:ln>
            <a:solidFill>
              <a:schemeClr val="accent1"/>
            </a:solidFill>
          </a:ln>
        </p:spPr>
      </p:pic>
      <p:sp>
        <p:nvSpPr>
          <p:cNvPr id="7" name="TextBox 6">
            <a:extLst>
              <a:ext uri="{FF2B5EF4-FFF2-40B4-BE49-F238E27FC236}">
                <a16:creationId xmlns:a16="http://schemas.microsoft.com/office/drawing/2014/main" id="{147B6074-1C9F-DD6F-50F5-BABD7E1598A8}"/>
              </a:ext>
            </a:extLst>
          </p:cNvPr>
          <p:cNvSpPr txBox="1"/>
          <p:nvPr/>
        </p:nvSpPr>
        <p:spPr>
          <a:xfrm>
            <a:off x="2744249" y="6412850"/>
            <a:ext cx="6703502" cy="307777"/>
          </a:xfrm>
          <a:prstGeom prst="rect">
            <a:avLst/>
          </a:prstGeom>
          <a:noFill/>
        </p:spPr>
        <p:txBody>
          <a:bodyPr wrap="none" rtlCol="0">
            <a:spAutoFit/>
          </a:bodyPr>
          <a:lstStyle/>
          <a:p>
            <a:r>
              <a:rPr lang="en-US" sz="1400" dirty="0">
                <a:hlinkClick r:id="rId3"/>
              </a:rPr>
              <a:t>https://madlibs.com/wp-content/uploads/2024/06/VacationFun_ML_2009_pg15.pdf</a:t>
            </a:r>
            <a:r>
              <a:rPr lang="en-US" sz="1400" dirty="0"/>
              <a:t> </a:t>
            </a:r>
          </a:p>
        </p:txBody>
      </p:sp>
    </p:spTree>
    <p:extLst>
      <p:ext uri="{BB962C8B-B14F-4D97-AF65-F5344CB8AC3E}">
        <p14:creationId xmlns:p14="http://schemas.microsoft.com/office/powerpoint/2010/main" val="858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D397-6E48-19D1-3B03-D9B3EB120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62E54-A02C-52E7-FACC-34FBEA276982}"/>
              </a:ext>
            </a:extLst>
          </p:cNvPr>
          <p:cNvSpPr>
            <a:spLocks noGrp="1"/>
          </p:cNvSpPr>
          <p:nvPr>
            <p:ph type="title"/>
          </p:nvPr>
        </p:nvSpPr>
        <p:spPr/>
        <p:txBody>
          <a:bodyPr/>
          <a:lstStyle/>
          <a:p>
            <a:pPr algn="ctr"/>
            <a:r>
              <a:rPr lang="en-US" dirty="0"/>
              <a:t>Activity : “Degrees of Freedom”</a:t>
            </a:r>
          </a:p>
        </p:txBody>
      </p:sp>
      <p:sp>
        <p:nvSpPr>
          <p:cNvPr id="3" name="Content Placeholder 2">
            <a:extLst>
              <a:ext uri="{FF2B5EF4-FFF2-40B4-BE49-F238E27FC236}">
                <a16:creationId xmlns:a16="http://schemas.microsoft.com/office/drawing/2014/main" id="{8AAB184A-7AB2-B1FD-CF5D-4E261805FA0D}"/>
              </a:ext>
            </a:extLst>
          </p:cNvPr>
          <p:cNvSpPr>
            <a:spLocks noGrp="1"/>
          </p:cNvSpPr>
          <p:nvPr>
            <p:ph idx="1"/>
          </p:nvPr>
        </p:nvSpPr>
        <p:spPr/>
        <p:txBody>
          <a:bodyPr/>
          <a:lstStyle/>
          <a:p>
            <a:r>
              <a:rPr lang="en-US" dirty="0"/>
              <a:t>Example: “Develop an assessment question about an illness that could be caused by two different organ systems.”</a:t>
            </a:r>
          </a:p>
          <a:p>
            <a:endParaRPr lang="en-US" dirty="0"/>
          </a:p>
          <a:p>
            <a:pPr marL="0" indent="0">
              <a:buNone/>
            </a:pPr>
            <a:r>
              <a:rPr lang="en-US" dirty="0"/>
              <a:t>What’s missing here?</a:t>
            </a:r>
          </a:p>
          <a:p>
            <a:pPr marL="0" indent="0">
              <a:buNone/>
            </a:pPr>
            <a:endParaRPr lang="en-US" dirty="0"/>
          </a:p>
          <a:p>
            <a:pPr marL="0" indent="0" algn="ctr">
              <a:buNone/>
            </a:pPr>
            <a:r>
              <a:rPr lang="en-US" b="1" dirty="0"/>
              <a:t>Take a minute, meet a new colleague, and fill in some degrees of freedom!</a:t>
            </a:r>
          </a:p>
        </p:txBody>
      </p:sp>
    </p:spTree>
    <p:extLst>
      <p:ext uri="{BB962C8B-B14F-4D97-AF65-F5344CB8AC3E}">
        <p14:creationId xmlns:p14="http://schemas.microsoft.com/office/powerpoint/2010/main" val="1325825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A569-AE5A-DBF3-FB20-7EDC358FC020}"/>
              </a:ext>
            </a:extLst>
          </p:cNvPr>
          <p:cNvSpPr>
            <a:spLocks noGrp="1"/>
          </p:cNvSpPr>
          <p:nvPr>
            <p:ph type="title"/>
          </p:nvPr>
        </p:nvSpPr>
        <p:spPr/>
        <p:txBody>
          <a:bodyPr>
            <a:noAutofit/>
          </a:bodyPr>
          <a:lstStyle/>
          <a:p>
            <a:pPr algn="ctr"/>
            <a:r>
              <a:rPr lang="en-US" sz="3600" dirty="0"/>
              <a:t>“Develop an assessment question about an illness that could be caused by two different organ systems.”</a:t>
            </a:r>
          </a:p>
        </p:txBody>
      </p:sp>
      <p:sp>
        <p:nvSpPr>
          <p:cNvPr id="3" name="Content Placeholder 2">
            <a:extLst>
              <a:ext uri="{FF2B5EF4-FFF2-40B4-BE49-F238E27FC236}">
                <a16:creationId xmlns:a16="http://schemas.microsoft.com/office/drawing/2014/main" id="{C276947F-2FD7-180E-709B-FCB1DE611C92}"/>
              </a:ext>
            </a:extLst>
          </p:cNvPr>
          <p:cNvSpPr>
            <a:spLocks noGrp="1"/>
          </p:cNvSpPr>
          <p:nvPr>
            <p:ph sz="half" idx="1"/>
          </p:nvPr>
        </p:nvSpPr>
        <p:spPr>
          <a:xfrm>
            <a:off x="838200" y="1825624"/>
            <a:ext cx="5181600" cy="5032375"/>
          </a:xfrm>
        </p:spPr>
        <p:txBody>
          <a:bodyPr>
            <a:normAutofit/>
          </a:bodyPr>
          <a:lstStyle/>
          <a:p>
            <a:r>
              <a:rPr lang="en-US" dirty="0"/>
              <a:t>Purpose of assessment</a:t>
            </a:r>
          </a:p>
          <a:p>
            <a:r>
              <a:rPr lang="en-US" dirty="0"/>
              <a:t>Level of learner</a:t>
            </a:r>
          </a:p>
          <a:p>
            <a:endParaRPr lang="en-US" dirty="0"/>
          </a:p>
          <a:p>
            <a:r>
              <a:rPr lang="en-US" dirty="0"/>
              <a:t>Difficulty</a:t>
            </a:r>
          </a:p>
          <a:p>
            <a:pPr lvl="1"/>
            <a:r>
              <a:rPr lang="en-US" dirty="0"/>
              <a:t>What makes it difficult?</a:t>
            </a:r>
          </a:p>
          <a:p>
            <a:endParaRPr lang="en-US" dirty="0"/>
          </a:p>
          <a:p>
            <a:r>
              <a:rPr lang="en-US" dirty="0"/>
              <a:t>Length / format of question</a:t>
            </a:r>
          </a:p>
          <a:p>
            <a:pPr lvl="1"/>
            <a:r>
              <a:rPr lang="en-US" dirty="0"/>
              <a:t>Multiple-choice?</a:t>
            </a:r>
          </a:p>
          <a:p>
            <a:pPr lvl="2"/>
            <a:r>
              <a:rPr lang="en-US" dirty="0"/>
              <a:t>Vignette-based?</a:t>
            </a:r>
          </a:p>
          <a:p>
            <a:pPr lvl="2"/>
            <a:r>
              <a:rPr lang="en-US" dirty="0"/>
              <a:t>Chart-based?</a:t>
            </a:r>
          </a:p>
          <a:p>
            <a:pPr lvl="1"/>
            <a:r>
              <a:rPr lang="en-US" dirty="0"/>
              <a:t>Written response?</a:t>
            </a:r>
          </a:p>
          <a:p>
            <a:pPr lvl="1"/>
            <a:endParaRPr lang="en-US" dirty="0"/>
          </a:p>
          <a:p>
            <a:endParaRPr lang="en-US" dirty="0"/>
          </a:p>
        </p:txBody>
      </p:sp>
      <p:sp>
        <p:nvSpPr>
          <p:cNvPr id="4" name="Content Placeholder 3">
            <a:extLst>
              <a:ext uri="{FF2B5EF4-FFF2-40B4-BE49-F238E27FC236}">
                <a16:creationId xmlns:a16="http://schemas.microsoft.com/office/drawing/2014/main" id="{23C58A8F-6079-131D-8F34-E4D9015F3D4F}"/>
              </a:ext>
            </a:extLst>
          </p:cNvPr>
          <p:cNvSpPr>
            <a:spLocks noGrp="1"/>
          </p:cNvSpPr>
          <p:nvPr>
            <p:ph sz="half" idx="2"/>
          </p:nvPr>
        </p:nvSpPr>
        <p:spPr>
          <a:xfrm>
            <a:off x="6172200" y="1825624"/>
            <a:ext cx="5181600" cy="5032375"/>
          </a:xfrm>
        </p:spPr>
        <p:txBody>
          <a:bodyPr>
            <a:normAutofit/>
          </a:bodyPr>
          <a:lstStyle/>
          <a:p>
            <a:r>
              <a:rPr lang="en-US" dirty="0"/>
              <a:t>Patient Characteristics</a:t>
            </a:r>
          </a:p>
          <a:p>
            <a:pPr lvl="1"/>
            <a:r>
              <a:rPr lang="en-US" dirty="0"/>
              <a:t>Age, Gender, Sex</a:t>
            </a:r>
          </a:p>
          <a:p>
            <a:pPr lvl="1"/>
            <a:r>
              <a:rPr lang="en-US" dirty="0"/>
              <a:t>HPI</a:t>
            </a:r>
          </a:p>
          <a:p>
            <a:pPr lvl="1"/>
            <a:r>
              <a:rPr lang="en-US" dirty="0"/>
              <a:t>PMH</a:t>
            </a:r>
          </a:p>
          <a:p>
            <a:endParaRPr lang="en-US" dirty="0"/>
          </a:p>
          <a:p>
            <a:r>
              <a:rPr lang="en-US" dirty="0"/>
              <a:t>The organ systems</a:t>
            </a:r>
          </a:p>
          <a:p>
            <a:r>
              <a:rPr lang="en-US" dirty="0"/>
              <a:t>Leading diagnosis? (“Truth”)</a:t>
            </a:r>
          </a:p>
          <a:p>
            <a:r>
              <a:rPr lang="en-US" dirty="0"/>
              <a:t>Specific illnesses</a:t>
            </a:r>
          </a:p>
          <a:p>
            <a:r>
              <a:rPr lang="en-US" dirty="0"/>
              <a:t>Method of differentiation</a:t>
            </a:r>
          </a:p>
          <a:p>
            <a:pPr lvl="1"/>
            <a:r>
              <a:rPr lang="en-US" dirty="0"/>
              <a:t>Dx test?</a:t>
            </a:r>
          </a:p>
          <a:p>
            <a:pPr lvl="1"/>
            <a:r>
              <a:rPr lang="en-US" dirty="0"/>
              <a:t>Other?</a:t>
            </a:r>
          </a:p>
          <a:p>
            <a:endParaRPr lang="en-US" dirty="0"/>
          </a:p>
          <a:p>
            <a:endParaRPr lang="en-US" dirty="0"/>
          </a:p>
        </p:txBody>
      </p:sp>
    </p:spTree>
    <p:extLst>
      <p:ext uri="{BB962C8B-B14F-4D97-AF65-F5344CB8AC3E}">
        <p14:creationId xmlns:p14="http://schemas.microsoft.com/office/powerpoint/2010/main" val="347352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8777-C4C3-3F3F-F0F4-8470B0A5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9F32C-8B24-3F2F-5D0A-E454411597DF}"/>
              </a:ext>
            </a:extLst>
          </p:cNvPr>
          <p:cNvSpPr>
            <a:spLocks noGrp="1"/>
          </p:cNvSpPr>
          <p:nvPr>
            <p:ph type="title"/>
          </p:nvPr>
        </p:nvSpPr>
        <p:spPr/>
        <p:txBody>
          <a:bodyPr/>
          <a:lstStyle/>
          <a:p>
            <a:pPr algn="ctr"/>
            <a:r>
              <a:rPr lang="en-US" dirty="0"/>
              <a:t>“Degrees of Freedom” in LLM Prompts</a:t>
            </a:r>
          </a:p>
        </p:txBody>
      </p:sp>
      <p:sp>
        <p:nvSpPr>
          <p:cNvPr id="3" name="Content Placeholder 2">
            <a:extLst>
              <a:ext uri="{FF2B5EF4-FFF2-40B4-BE49-F238E27FC236}">
                <a16:creationId xmlns:a16="http://schemas.microsoft.com/office/drawing/2014/main" id="{7B372DAA-BA2E-1A9C-4564-7DBBE8AD6B83}"/>
              </a:ext>
            </a:extLst>
          </p:cNvPr>
          <p:cNvSpPr>
            <a:spLocks noGrp="1"/>
          </p:cNvSpPr>
          <p:nvPr>
            <p:ph idx="1"/>
          </p:nvPr>
        </p:nvSpPr>
        <p:spPr/>
        <p:txBody>
          <a:bodyPr/>
          <a:lstStyle/>
          <a:p>
            <a:r>
              <a:rPr lang="en-US" dirty="0"/>
              <a:t>When prompting an LLM, any detail you don’t specify explicitly will be inferred by the model.</a:t>
            </a:r>
          </a:p>
          <a:p>
            <a:endParaRPr lang="en-US" dirty="0"/>
          </a:p>
          <a:p>
            <a:r>
              <a:rPr lang="en-US" dirty="0"/>
              <a:t>Example: “Develop an assessment question about an illness that could be caused by two different organ systems.”</a:t>
            </a:r>
          </a:p>
          <a:p>
            <a:endParaRPr lang="en-US" dirty="0"/>
          </a:p>
          <a:p>
            <a:r>
              <a:rPr lang="en-US" dirty="0"/>
              <a:t>Filling in these unknowns (“degrees of freedom”) when providing instructions to the LLM will increase the likelihood that the result will be closer to what you want.</a:t>
            </a:r>
          </a:p>
        </p:txBody>
      </p:sp>
    </p:spTree>
    <p:extLst>
      <p:ext uri="{BB962C8B-B14F-4D97-AF65-F5344CB8AC3E}">
        <p14:creationId xmlns:p14="http://schemas.microsoft.com/office/powerpoint/2010/main" val="3836372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A275-064D-3846-3BFB-2E6037D1671D}"/>
              </a:ext>
            </a:extLst>
          </p:cNvPr>
          <p:cNvSpPr>
            <a:spLocks noGrp="1"/>
          </p:cNvSpPr>
          <p:nvPr>
            <p:ph type="title"/>
          </p:nvPr>
        </p:nvSpPr>
        <p:spPr/>
        <p:txBody>
          <a:bodyPr/>
          <a:lstStyle/>
          <a:p>
            <a:pPr algn="ctr"/>
            <a:r>
              <a:rPr lang="en-US" dirty="0"/>
              <a:t>Prompt formulas</a:t>
            </a:r>
          </a:p>
        </p:txBody>
      </p:sp>
      <p:sp>
        <p:nvSpPr>
          <p:cNvPr id="3" name="Content Placeholder 2">
            <a:extLst>
              <a:ext uri="{FF2B5EF4-FFF2-40B4-BE49-F238E27FC236}">
                <a16:creationId xmlns:a16="http://schemas.microsoft.com/office/drawing/2014/main" id="{1056CEDE-030D-5EEF-1F36-2CF1D8555894}"/>
              </a:ext>
            </a:extLst>
          </p:cNvPr>
          <p:cNvSpPr>
            <a:spLocks noGrp="1"/>
          </p:cNvSpPr>
          <p:nvPr>
            <p:ph idx="1"/>
          </p:nvPr>
        </p:nvSpPr>
        <p:spPr/>
        <p:txBody>
          <a:bodyPr>
            <a:normAutofit/>
          </a:bodyPr>
          <a:lstStyle/>
          <a:p>
            <a:r>
              <a:rPr lang="en-US" dirty="0"/>
              <a:t>Structured guidelines or templates used to generate responses from language models like GPT-4o</a:t>
            </a:r>
          </a:p>
          <a:p>
            <a:pPr lvl="1"/>
            <a:r>
              <a:rPr lang="en-US" dirty="0"/>
              <a:t>Help shape the context, style, and content of the output</a:t>
            </a:r>
          </a:p>
        </p:txBody>
      </p:sp>
      <p:sp>
        <p:nvSpPr>
          <p:cNvPr id="4" name="Slide Number Placeholder 3">
            <a:extLst>
              <a:ext uri="{FF2B5EF4-FFF2-40B4-BE49-F238E27FC236}">
                <a16:creationId xmlns:a16="http://schemas.microsoft.com/office/drawing/2014/main" id="{07ED8BB0-80EC-3A1E-3178-1D2A4E31152D}"/>
              </a:ext>
            </a:extLst>
          </p:cNvPr>
          <p:cNvSpPr>
            <a:spLocks noGrp="1"/>
          </p:cNvSpPr>
          <p:nvPr>
            <p:ph type="sldNum" sz="quarter" idx="12"/>
          </p:nvPr>
        </p:nvSpPr>
        <p:spPr/>
        <p:txBody>
          <a:bodyPr/>
          <a:lstStyle/>
          <a:p>
            <a:fld id="{EFED11C7-8F2B-4FDD-B1D8-6A3CB9D47A86}" type="slidenum">
              <a:rPr lang="en-US" smtClean="0"/>
              <a:t>27</a:t>
            </a:fld>
            <a:endParaRPr lang="en-US"/>
          </a:p>
        </p:txBody>
      </p:sp>
    </p:spTree>
    <p:extLst>
      <p:ext uri="{BB962C8B-B14F-4D97-AF65-F5344CB8AC3E}">
        <p14:creationId xmlns:p14="http://schemas.microsoft.com/office/powerpoint/2010/main" val="276232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5C1947-FE16-899A-DBCD-C27A58176320}"/>
              </a:ext>
            </a:extLst>
          </p:cNvPr>
          <p:cNvSpPr>
            <a:spLocks noGrp="1"/>
          </p:cNvSpPr>
          <p:nvPr>
            <p:ph type="sldNum" sz="quarter" idx="12"/>
          </p:nvPr>
        </p:nvSpPr>
        <p:spPr/>
        <p:txBody>
          <a:bodyPr/>
          <a:lstStyle/>
          <a:p>
            <a:fld id="{EFED11C7-8F2B-4FDD-B1D8-6A3CB9D47A86}" type="slidenum">
              <a:rPr lang="en-US" smtClean="0"/>
              <a:t>28</a:t>
            </a:fld>
            <a:endParaRPr lang="en-US"/>
          </a:p>
        </p:txBody>
      </p:sp>
      <p:sp>
        <p:nvSpPr>
          <p:cNvPr id="3" name="Rectangle 2">
            <a:extLst>
              <a:ext uri="{FF2B5EF4-FFF2-40B4-BE49-F238E27FC236}">
                <a16:creationId xmlns:a16="http://schemas.microsoft.com/office/drawing/2014/main" id="{1F6371F4-A6D2-1B59-DFBF-8F48938A93EC}"/>
              </a:ext>
            </a:extLst>
          </p:cNvPr>
          <p:cNvSpPr/>
          <p:nvPr/>
        </p:nvSpPr>
        <p:spPr>
          <a:xfrm>
            <a:off x="472120"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4" name="Rectangle 3">
            <a:extLst>
              <a:ext uri="{FF2B5EF4-FFF2-40B4-BE49-F238E27FC236}">
                <a16:creationId xmlns:a16="http://schemas.microsoft.com/office/drawing/2014/main" id="{8CAF803C-D2CD-81EE-0E80-92CD8F1C732B}"/>
              </a:ext>
            </a:extLst>
          </p:cNvPr>
          <p:cNvSpPr/>
          <p:nvPr/>
        </p:nvSpPr>
        <p:spPr>
          <a:xfrm>
            <a:off x="2793289"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5" name="Rectangle 4">
            <a:extLst>
              <a:ext uri="{FF2B5EF4-FFF2-40B4-BE49-F238E27FC236}">
                <a16:creationId xmlns:a16="http://schemas.microsoft.com/office/drawing/2014/main" id="{19928B7F-845B-3A55-A4AB-118D7861900E}"/>
              </a:ext>
            </a:extLst>
          </p:cNvPr>
          <p:cNvSpPr/>
          <p:nvPr/>
        </p:nvSpPr>
        <p:spPr>
          <a:xfrm>
            <a:off x="5049982"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6" name="TextBox 5">
            <a:extLst>
              <a:ext uri="{FF2B5EF4-FFF2-40B4-BE49-F238E27FC236}">
                <a16:creationId xmlns:a16="http://schemas.microsoft.com/office/drawing/2014/main" id="{A8B74998-09E7-DBB2-5A22-457832202FC8}"/>
              </a:ext>
            </a:extLst>
          </p:cNvPr>
          <p:cNvSpPr txBox="1"/>
          <p:nvPr/>
        </p:nvSpPr>
        <p:spPr>
          <a:xfrm>
            <a:off x="422760" y="1720790"/>
            <a:ext cx="11251378" cy="1569660"/>
          </a:xfrm>
          <a:prstGeom prst="rect">
            <a:avLst/>
          </a:prstGeom>
          <a:noFill/>
        </p:spPr>
        <p:txBody>
          <a:bodyPr wrap="square" rtlCol="0">
            <a:spAutoFit/>
          </a:bodyPr>
          <a:lstStyle/>
          <a:p>
            <a:r>
              <a:rPr lang="en-US" sz="2400" b="1">
                <a:solidFill>
                  <a:schemeClr val="accent1"/>
                </a:solidFill>
              </a:rPr>
              <a:t>[</a:t>
            </a:r>
            <a:r>
              <a:rPr lang="en-US" sz="2400"/>
              <a:t>I am in my mid 40s and I am becoming more interested in film.</a:t>
            </a:r>
            <a:r>
              <a:rPr lang="en-US" sz="2400" b="1">
                <a:solidFill>
                  <a:schemeClr val="accent1"/>
                </a:solidFill>
              </a:rPr>
              <a:t>] [</a:t>
            </a:r>
            <a:r>
              <a:rPr lang="en-US" sz="2400"/>
              <a:t>I would like to learn more about the intersection of romance and sci-fi genres.</a:t>
            </a:r>
            <a:r>
              <a:rPr lang="en-US" sz="2400" b="1">
                <a:solidFill>
                  <a:schemeClr val="accent1"/>
                </a:solidFill>
              </a:rPr>
              <a:t>]</a:t>
            </a:r>
            <a:r>
              <a:rPr lang="en-US" sz="2400"/>
              <a:t> </a:t>
            </a:r>
            <a:r>
              <a:rPr lang="en-US" sz="2400" b="1">
                <a:solidFill>
                  <a:schemeClr val="accent1"/>
                </a:solidFill>
              </a:rPr>
              <a:t>[</a:t>
            </a:r>
            <a:r>
              <a:rPr lang="en-US" sz="2400"/>
              <a:t>Please suggest 10 popular movies in romance/sci-fi genre and provide details on why these movies are thought to be important or interesting.</a:t>
            </a:r>
            <a:r>
              <a:rPr lang="en-US" sz="2400" b="1">
                <a:solidFill>
                  <a:schemeClr val="accent1"/>
                </a:solidFill>
              </a:rPr>
              <a:t>]</a:t>
            </a:r>
            <a:endParaRPr lang="en-US" sz="2400"/>
          </a:p>
        </p:txBody>
      </p:sp>
      <p:sp>
        <p:nvSpPr>
          <p:cNvPr id="11" name="Rectangle 10">
            <a:extLst>
              <a:ext uri="{FF2B5EF4-FFF2-40B4-BE49-F238E27FC236}">
                <a16:creationId xmlns:a16="http://schemas.microsoft.com/office/drawing/2014/main" id="{C831A9E1-E811-F15D-3ADE-1FDEA2C69241}"/>
              </a:ext>
            </a:extLst>
          </p:cNvPr>
          <p:cNvSpPr/>
          <p:nvPr/>
        </p:nvSpPr>
        <p:spPr>
          <a:xfrm>
            <a:off x="521480"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12" name="Rectangle 11">
            <a:extLst>
              <a:ext uri="{FF2B5EF4-FFF2-40B4-BE49-F238E27FC236}">
                <a16:creationId xmlns:a16="http://schemas.microsoft.com/office/drawing/2014/main" id="{6B56FD0E-0BAB-B104-8423-D833E1E1FBD2}"/>
              </a:ext>
            </a:extLst>
          </p:cNvPr>
          <p:cNvSpPr/>
          <p:nvPr/>
        </p:nvSpPr>
        <p:spPr>
          <a:xfrm>
            <a:off x="2842649"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13" name="Rectangle 12">
            <a:extLst>
              <a:ext uri="{FF2B5EF4-FFF2-40B4-BE49-F238E27FC236}">
                <a16:creationId xmlns:a16="http://schemas.microsoft.com/office/drawing/2014/main" id="{437B2117-E098-58BE-714F-8B9EE9C471BE}"/>
              </a:ext>
            </a:extLst>
          </p:cNvPr>
          <p:cNvSpPr/>
          <p:nvPr/>
        </p:nvSpPr>
        <p:spPr>
          <a:xfrm>
            <a:off x="5099342"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14" name="TextBox 13">
            <a:extLst>
              <a:ext uri="{FF2B5EF4-FFF2-40B4-BE49-F238E27FC236}">
                <a16:creationId xmlns:a16="http://schemas.microsoft.com/office/drawing/2014/main" id="{E8407A34-5B15-D0EA-0D73-B6D85225B2FF}"/>
              </a:ext>
            </a:extLst>
          </p:cNvPr>
          <p:cNvSpPr txBox="1"/>
          <p:nvPr/>
        </p:nvSpPr>
        <p:spPr>
          <a:xfrm>
            <a:off x="472120" y="4902410"/>
            <a:ext cx="11251378" cy="1569660"/>
          </a:xfrm>
          <a:prstGeom prst="rect">
            <a:avLst/>
          </a:prstGeom>
          <a:noFill/>
        </p:spPr>
        <p:txBody>
          <a:bodyPr wrap="square" lIns="91440" tIns="45720" rIns="91440" bIns="45720" rtlCol="0" anchor="t">
            <a:spAutoFit/>
          </a:bodyPr>
          <a:lstStyle/>
          <a:p>
            <a:r>
              <a:rPr lang="en-US" sz="2400" b="1">
                <a:solidFill>
                  <a:schemeClr val="accent1"/>
                </a:solidFill>
              </a:rPr>
              <a:t>[</a:t>
            </a:r>
            <a:r>
              <a:rPr lang="en-US" sz="2400"/>
              <a:t>I am organizing a conference</a:t>
            </a:r>
            <a:r>
              <a:rPr lang="en-US" sz="2400" b="1">
                <a:solidFill>
                  <a:schemeClr val="accent1"/>
                </a:solidFill>
              </a:rPr>
              <a:t>]</a:t>
            </a:r>
            <a:r>
              <a:rPr lang="en-US" sz="2400"/>
              <a:t>, and I would like help </a:t>
            </a:r>
            <a:r>
              <a:rPr lang="en-US" sz="2400" b="1">
                <a:solidFill>
                  <a:schemeClr val="accent1"/>
                </a:solidFill>
              </a:rPr>
              <a:t>[</a:t>
            </a:r>
            <a:r>
              <a:rPr lang="en-US" sz="2400"/>
              <a:t>developing icebreaker interactive sessions</a:t>
            </a:r>
            <a:r>
              <a:rPr lang="en-US" sz="2400" b="1">
                <a:solidFill>
                  <a:schemeClr val="accent1"/>
                </a:solidFill>
              </a:rPr>
              <a:t>]</a:t>
            </a:r>
            <a:r>
              <a:rPr lang="en-US" sz="2400"/>
              <a:t> for conference participants. </a:t>
            </a:r>
            <a:r>
              <a:rPr lang="en-US" sz="2400" b="1">
                <a:solidFill>
                  <a:schemeClr val="accent1"/>
                </a:solidFill>
              </a:rPr>
              <a:t>[</a:t>
            </a:r>
            <a:r>
              <a:rPr lang="en-US" sz="2400"/>
              <a:t>Please suggest 3 icebreaker interactive activities, and provide details such as timing, materials needed, and activity objectives. Suggest a 30-minute, 60-minute, and 90-minute activity.</a:t>
            </a:r>
            <a:r>
              <a:rPr lang="en-US" sz="2400" b="1">
                <a:solidFill>
                  <a:schemeClr val="accent1"/>
                </a:solidFill>
              </a:rPr>
              <a:t>]</a:t>
            </a:r>
            <a:endParaRPr lang="en-US" sz="2400">
              <a:solidFill>
                <a:schemeClr val="accent1"/>
              </a:solidFill>
            </a:endParaRPr>
          </a:p>
        </p:txBody>
      </p:sp>
    </p:spTree>
    <p:extLst>
      <p:ext uri="{BB962C8B-B14F-4D97-AF65-F5344CB8AC3E}">
        <p14:creationId xmlns:p14="http://schemas.microsoft.com/office/powerpoint/2010/main" val="26083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8257EA-D0EC-5478-68ED-658F5E7B3EF6}"/>
              </a:ext>
            </a:extLst>
          </p:cNvPr>
          <p:cNvSpPr>
            <a:spLocks noGrp="1"/>
          </p:cNvSpPr>
          <p:nvPr>
            <p:ph type="sldNum" sz="quarter" idx="12"/>
          </p:nvPr>
        </p:nvSpPr>
        <p:spPr/>
        <p:txBody>
          <a:bodyPr/>
          <a:lstStyle/>
          <a:p>
            <a:fld id="{EFED11C7-8F2B-4FDD-B1D8-6A3CB9D47A86}" type="slidenum">
              <a:rPr lang="en-US" smtClean="0"/>
              <a:t>29</a:t>
            </a:fld>
            <a:endParaRPr lang="en-US"/>
          </a:p>
        </p:txBody>
      </p:sp>
      <p:sp>
        <p:nvSpPr>
          <p:cNvPr id="6" name="Rectangle 5">
            <a:extLst>
              <a:ext uri="{FF2B5EF4-FFF2-40B4-BE49-F238E27FC236}">
                <a16:creationId xmlns:a16="http://schemas.microsoft.com/office/drawing/2014/main" id="{84DFF2AE-2B5F-A019-7C2C-7BC5262C304E}"/>
              </a:ext>
            </a:extLst>
          </p:cNvPr>
          <p:cNvSpPr/>
          <p:nvPr/>
        </p:nvSpPr>
        <p:spPr>
          <a:xfrm>
            <a:off x="413084"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CONTEXT</a:t>
            </a:r>
          </a:p>
        </p:txBody>
      </p:sp>
      <p:sp>
        <p:nvSpPr>
          <p:cNvPr id="7" name="Rectangle 6">
            <a:extLst>
              <a:ext uri="{FF2B5EF4-FFF2-40B4-BE49-F238E27FC236}">
                <a16:creationId xmlns:a16="http://schemas.microsoft.com/office/drawing/2014/main" id="{6AC9374F-181B-9523-039F-E680C662D316}"/>
              </a:ext>
            </a:extLst>
          </p:cNvPr>
          <p:cNvSpPr/>
          <p:nvPr/>
        </p:nvSpPr>
        <p:spPr>
          <a:xfrm>
            <a:off x="2734253"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ACTION</a:t>
            </a:r>
          </a:p>
        </p:txBody>
      </p:sp>
      <p:sp>
        <p:nvSpPr>
          <p:cNvPr id="8" name="Rectangle 7">
            <a:extLst>
              <a:ext uri="{FF2B5EF4-FFF2-40B4-BE49-F238E27FC236}">
                <a16:creationId xmlns:a16="http://schemas.microsoft.com/office/drawing/2014/main" id="{55EA156F-31F0-E64E-B046-13D04B394733}"/>
              </a:ext>
            </a:extLst>
          </p:cNvPr>
          <p:cNvSpPr/>
          <p:nvPr/>
        </p:nvSpPr>
        <p:spPr>
          <a:xfrm>
            <a:off x="4990946"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RESULT</a:t>
            </a:r>
          </a:p>
        </p:txBody>
      </p:sp>
      <p:sp>
        <p:nvSpPr>
          <p:cNvPr id="14" name="Rectangle 13">
            <a:extLst>
              <a:ext uri="{FF2B5EF4-FFF2-40B4-BE49-F238E27FC236}">
                <a16:creationId xmlns:a16="http://schemas.microsoft.com/office/drawing/2014/main" id="{E454B895-7645-E4C1-9C78-CF551D31C7D2}"/>
              </a:ext>
            </a:extLst>
          </p:cNvPr>
          <p:cNvSpPr/>
          <p:nvPr/>
        </p:nvSpPr>
        <p:spPr>
          <a:xfrm>
            <a:off x="7247639" y="562476"/>
            <a:ext cx="1981200" cy="1031630"/>
          </a:xfrm>
          <a:prstGeom prst="rect">
            <a:avLst/>
          </a:prstGeom>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EXAMPLE</a:t>
            </a:r>
          </a:p>
        </p:txBody>
      </p:sp>
      <p:sp>
        <p:nvSpPr>
          <p:cNvPr id="16" name="TextBox 15">
            <a:extLst>
              <a:ext uri="{FF2B5EF4-FFF2-40B4-BE49-F238E27FC236}">
                <a16:creationId xmlns:a16="http://schemas.microsoft.com/office/drawing/2014/main" id="{4D632E03-E485-5D17-34D0-0DEDB87776A2}"/>
              </a:ext>
            </a:extLst>
          </p:cNvPr>
          <p:cNvSpPr txBox="1"/>
          <p:nvPr/>
        </p:nvSpPr>
        <p:spPr>
          <a:xfrm>
            <a:off x="425116" y="1815753"/>
            <a:ext cx="11251378" cy="4524315"/>
          </a:xfrm>
          <a:prstGeom prst="rect">
            <a:avLst/>
          </a:prstGeom>
          <a:noFill/>
        </p:spPr>
        <p:txBody>
          <a:bodyPr wrap="square" rtlCol="0">
            <a:spAutoFit/>
          </a:bodyPr>
          <a:lstStyle/>
          <a:p>
            <a:r>
              <a:rPr lang="en-US" sz="3200" b="1" dirty="0">
                <a:solidFill>
                  <a:schemeClr val="accent1"/>
                </a:solidFill>
              </a:rPr>
              <a:t>[</a:t>
            </a:r>
            <a:r>
              <a:rPr lang="en-US" sz="3200" dirty="0"/>
              <a:t>I work in medical education</a:t>
            </a:r>
            <a:r>
              <a:rPr lang="en-US" sz="3200" b="1" dirty="0">
                <a:solidFill>
                  <a:schemeClr val="accent1"/>
                </a:solidFill>
              </a:rPr>
              <a:t>]</a:t>
            </a:r>
            <a:r>
              <a:rPr lang="en-US" sz="3200" dirty="0"/>
              <a:t>, and I would like help </a:t>
            </a:r>
            <a:r>
              <a:rPr lang="en-US" sz="3200" b="1" dirty="0">
                <a:solidFill>
                  <a:schemeClr val="accent1"/>
                </a:solidFill>
              </a:rPr>
              <a:t>[</a:t>
            </a:r>
            <a:r>
              <a:rPr lang="en-US" sz="3200" dirty="0"/>
              <a:t>developing sample patient charts to accompany test questions about ___.</a:t>
            </a:r>
            <a:r>
              <a:rPr lang="en-US" sz="3200" b="1" dirty="0">
                <a:solidFill>
                  <a:schemeClr val="accent1"/>
                </a:solidFill>
              </a:rPr>
              <a:t>] </a:t>
            </a:r>
          </a:p>
          <a:p>
            <a:endParaRPr lang="en-US" sz="3200" b="1" dirty="0">
              <a:solidFill>
                <a:schemeClr val="accent1"/>
              </a:solidFill>
            </a:endParaRPr>
          </a:p>
          <a:p>
            <a:r>
              <a:rPr lang="en-US" sz="3200" b="1" dirty="0">
                <a:solidFill>
                  <a:schemeClr val="accent1"/>
                </a:solidFill>
              </a:rPr>
              <a:t>[</a:t>
            </a:r>
            <a:r>
              <a:rPr lang="en-US" sz="3200" dirty="0"/>
              <a:t>Each patient chart should have the same structure and contain similar content but should differ on what the final diagnosis or best patient management should be.</a:t>
            </a:r>
            <a:r>
              <a:rPr lang="en-US" sz="3200" b="1" dirty="0">
                <a:solidFill>
                  <a:schemeClr val="accent1"/>
                </a:solidFill>
              </a:rPr>
              <a:t> ]</a:t>
            </a:r>
            <a:r>
              <a:rPr lang="en-US" sz="3200" dirty="0"/>
              <a:t> </a:t>
            </a:r>
          </a:p>
          <a:p>
            <a:endParaRPr lang="en-US" sz="3200" b="1" dirty="0">
              <a:solidFill>
                <a:schemeClr val="accent1"/>
              </a:solidFill>
            </a:endParaRPr>
          </a:p>
          <a:p>
            <a:r>
              <a:rPr lang="en-US" sz="3200" b="1" dirty="0">
                <a:solidFill>
                  <a:schemeClr val="accent1"/>
                </a:solidFill>
              </a:rPr>
              <a:t>[</a:t>
            </a:r>
            <a:r>
              <a:rPr lang="en-US" sz="3200" dirty="0"/>
              <a:t>After I submit this prompt, I will then provide an example format that the patient chart should follow.</a:t>
            </a:r>
            <a:r>
              <a:rPr lang="en-US" sz="3200" b="1" dirty="0">
                <a:solidFill>
                  <a:schemeClr val="accent1"/>
                </a:solidFill>
              </a:rPr>
              <a:t>]</a:t>
            </a:r>
            <a:endParaRPr lang="en-US" sz="3200" dirty="0"/>
          </a:p>
        </p:txBody>
      </p:sp>
    </p:spTree>
    <p:extLst>
      <p:ext uri="{BB962C8B-B14F-4D97-AF65-F5344CB8AC3E}">
        <p14:creationId xmlns:p14="http://schemas.microsoft.com/office/powerpoint/2010/main" val="315601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9934-BC2A-FC2B-94D8-38B6726820F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9B95AE-EAD6-D55A-A4C4-CADBCE7A465A}"/>
              </a:ext>
            </a:extLst>
          </p:cNvPr>
          <p:cNvSpPr>
            <a:spLocks noGrp="1"/>
          </p:cNvSpPr>
          <p:nvPr>
            <p:ph idx="1"/>
          </p:nvPr>
        </p:nvSpPr>
        <p:spPr/>
        <p:txBody>
          <a:bodyPr/>
          <a:lstStyle/>
          <a:p>
            <a:r>
              <a:rPr lang="en-US" dirty="0"/>
              <a:t>Understand the differences between analytic and holistic rubrics and their implications for LLM-assisted grading.</a:t>
            </a:r>
          </a:p>
          <a:p>
            <a:endParaRPr lang="en-US" dirty="0"/>
          </a:p>
          <a:p>
            <a:r>
              <a:rPr lang="en-US" dirty="0"/>
              <a:t>Apply effective prompt engineering techniques for assessing medical education tasks.</a:t>
            </a:r>
          </a:p>
          <a:p>
            <a:endParaRPr lang="en-US" dirty="0"/>
          </a:p>
          <a:p>
            <a:r>
              <a:rPr lang="en-US" dirty="0"/>
              <a:t>Identify key considerations for implementing GPT-based grading systems.</a:t>
            </a:r>
          </a:p>
          <a:p>
            <a:endParaRPr lang="en-US" dirty="0"/>
          </a:p>
        </p:txBody>
      </p:sp>
    </p:spTree>
    <p:extLst>
      <p:ext uri="{BB962C8B-B14F-4D97-AF65-F5344CB8AC3E}">
        <p14:creationId xmlns:p14="http://schemas.microsoft.com/office/powerpoint/2010/main" val="511668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8B10-5143-74AF-3830-E736D0FAEFB5}"/>
              </a:ext>
            </a:extLst>
          </p:cNvPr>
          <p:cNvSpPr>
            <a:spLocks noGrp="1"/>
          </p:cNvSpPr>
          <p:nvPr>
            <p:ph type="title"/>
          </p:nvPr>
        </p:nvSpPr>
        <p:spPr/>
        <p:txBody>
          <a:bodyPr/>
          <a:lstStyle/>
          <a:p>
            <a:pPr algn="ctr"/>
            <a:r>
              <a:rPr lang="en-US" dirty="0"/>
              <a:t>Prompt Formulas</a:t>
            </a:r>
          </a:p>
        </p:txBody>
      </p:sp>
      <p:sp>
        <p:nvSpPr>
          <p:cNvPr id="3" name="Content Placeholder 2">
            <a:extLst>
              <a:ext uri="{FF2B5EF4-FFF2-40B4-BE49-F238E27FC236}">
                <a16:creationId xmlns:a16="http://schemas.microsoft.com/office/drawing/2014/main" id="{2F8E6867-FEF0-91E2-78C0-57C6C526CC97}"/>
              </a:ext>
            </a:extLst>
          </p:cNvPr>
          <p:cNvSpPr>
            <a:spLocks noGrp="1"/>
          </p:cNvSpPr>
          <p:nvPr>
            <p:ph idx="1"/>
          </p:nvPr>
        </p:nvSpPr>
        <p:spPr/>
        <p:txBody>
          <a:bodyPr/>
          <a:lstStyle/>
          <a:p>
            <a:pPr marL="0" indent="0">
              <a:buNone/>
            </a:pPr>
            <a:r>
              <a:rPr lang="en-US" dirty="0"/>
              <a:t>Providing an Example Output helps do 2 things:</a:t>
            </a:r>
          </a:p>
          <a:p>
            <a:pPr marL="0" indent="0">
              <a:buNone/>
            </a:pPr>
            <a:endParaRPr lang="en-US" dirty="0"/>
          </a:p>
          <a:p>
            <a:r>
              <a:rPr lang="en-US" dirty="0"/>
              <a:t>It provides a replicable example for the GPT to emulate.</a:t>
            </a:r>
          </a:p>
          <a:p>
            <a:pPr lvl="1"/>
            <a:r>
              <a:rPr lang="en-US" dirty="0"/>
              <a:t>No guarantee the GPT will precisely replicate the output, but, if not, will be close. </a:t>
            </a:r>
          </a:p>
          <a:p>
            <a:pPr lvl="1"/>
            <a:endParaRPr lang="en-US" dirty="0"/>
          </a:p>
          <a:p>
            <a:r>
              <a:rPr lang="en-US" dirty="0"/>
              <a:t>The content of the example acts as additional instructions.</a:t>
            </a:r>
          </a:p>
          <a:p>
            <a:pPr lvl="1"/>
            <a:r>
              <a:rPr lang="en-US" dirty="0"/>
              <a:t>The GPT will evaluate the relationship of the content to the structure of the output to infer more information about your prompt.</a:t>
            </a:r>
          </a:p>
        </p:txBody>
      </p:sp>
    </p:spTree>
    <p:extLst>
      <p:ext uri="{BB962C8B-B14F-4D97-AF65-F5344CB8AC3E}">
        <p14:creationId xmlns:p14="http://schemas.microsoft.com/office/powerpoint/2010/main" val="2847931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6D50-33CD-4178-68C6-EA25EFF74140}"/>
              </a:ext>
            </a:extLst>
          </p:cNvPr>
          <p:cNvSpPr>
            <a:spLocks noGrp="1"/>
          </p:cNvSpPr>
          <p:nvPr>
            <p:ph type="title"/>
          </p:nvPr>
        </p:nvSpPr>
        <p:spPr/>
        <p:txBody>
          <a:bodyPr/>
          <a:lstStyle/>
          <a:p>
            <a:pPr algn="ctr"/>
            <a:r>
              <a:rPr lang="en-US" dirty="0"/>
              <a:t>Structuring Prompts</a:t>
            </a:r>
          </a:p>
        </p:txBody>
      </p:sp>
      <p:sp>
        <p:nvSpPr>
          <p:cNvPr id="3" name="Content Placeholder 2">
            <a:extLst>
              <a:ext uri="{FF2B5EF4-FFF2-40B4-BE49-F238E27FC236}">
                <a16:creationId xmlns:a16="http://schemas.microsoft.com/office/drawing/2014/main" id="{B269030F-70D5-80B5-0A59-F90065D82FBC}"/>
              </a:ext>
            </a:extLst>
          </p:cNvPr>
          <p:cNvSpPr>
            <a:spLocks noGrp="1"/>
          </p:cNvSpPr>
          <p:nvPr>
            <p:ph idx="1"/>
          </p:nvPr>
        </p:nvSpPr>
        <p:spPr>
          <a:xfrm>
            <a:off x="838200" y="1825625"/>
            <a:ext cx="10515600" cy="1740535"/>
          </a:xfrm>
        </p:spPr>
        <p:txBody>
          <a:bodyPr/>
          <a:lstStyle/>
          <a:p>
            <a:r>
              <a:rPr lang="en-US" dirty="0"/>
              <a:t>In addition to using prompt formulas (or other prompting strategies), strategically using punctuation—such as braces or brackets—can highlight key parts of your prompt and guide the LLM’s focus.</a:t>
            </a:r>
          </a:p>
        </p:txBody>
      </p:sp>
      <p:sp>
        <p:nvSpPr>
          <p:cNvPr id="4" name="TextBox 3">
            <a:extLst>
              <a:ext uri="{FF2B5EF4-FFF2-40B4-BE49-F238E27FC236}">
                <a16:creationId xmlns:a16="http://schemas.microsoft.com/office/drawing/2014/main" id="{B1E11A17-2C6C-4544-F5BF-BC0D259D0B5B}"/>
              </a:ext>
            </a:extLst>
          </p:cNvPr>
          <p:cNvSpPr txBox="1"/>
          <p:nvPr/>
        </p:nvSpPr>
        <p:spPr>
          <a:xfrm>
            <a:off x="458724" y="3566160"/>
            <a:ext cx="11274552" cy="3416320"/>
          </a:xfrm>
          <a:prstGeom prst="rect">
            <a:avLst/>
          </a:prstGeom>
          <a:noFill/>
        </p:spPr>
        <p:txBody>
          <a:bodyPr wrap="square" rtlCol="0">
            <a:spAutoFit/>
          </a:bodyPr>
          <a:lstStyle/>
          <a:p>
            <a:pPr>
              <a:buNone/>
            </a:pPr>
            <a:r>
              <a:rPr lang="en-US" b="1" dirty="0"/>
              <a:t>Role:</a:t>
            </a:r>
            <a:r>
              <a:rPr lang="en-US" dirty="0"/>
              <a:t> [You are a medical educator specializing in internal medicine.]</a:t>
            </a:r>
          </a:p>
          <a:p>
            <a:pPr>
              <a:buNone/>
            </a:pPr>
            <a:endParaRPr lang="en-US" dirty="0"/>
          </a:p>
          <a:p>
            <a:pPr>
              <a:buNone/>
            </a:pPr>
            <a:r>
              <a:rPr lang="en-US" b="1" dirty="0"/>
              <a:t>Task:</a:t>
            </a:r>
            <a:r>
              <a:rPr lang="en-US" dirty="0"/>
              <a:t> [Review the following clinical vignette and create a single best answer multiple-choice question with four options. Clearly indicate the correct answer.]</a:t>
            </a:r>
          </a:p>
          <a:p>
            <a:pPr>
              <a:buNone/>
            </a:pPr>
            <a:endParaRPr lang="en-US" dirty="0"/>
          </a:p>
          <a:p>
            <a:pPr>
              <a:buNone/>
            </a:pPr>
            <a:r>
              <a:rPr lang="en-US" b="1" dirty="0"/>
              <a:t>Vignette:</a:t>
            </a:r>
            <a:r>
              <a:rPr lang="en-US" dirty="0"/>
              <a:t> [A 45-year-old man comes to the emergency department with sudden onset of shortness of breath and pleuritic chest pain. He has a history of long-haul flights and recent orthopedic surgery. On examination, he is tachycardic and his oxygen saturation is 89% on room air. A chest CT scan shows a filling defect in the right pulmonary artery.]</a:t>
            </a:r>
          </a:p>
          <a:p>
            <a:pPr>
              <a:buNone/>
            </a:pPr>
            <a:endParaRPr lang="en-US" dirty="0"/>
          </a:p>
          <a:p>
            <a:r>
              <a:rPr lang="en-US" b="1" dirty="0"/>
              <a:t>Additional Instructions:</a:t>
            </a:r>
            <a:r>
              <a:rPr lang="en-US" dirty="0"/>
              <a:t> [Ensure the correct answer focuses on the most likely diagnosis based on the vignette.]</a:t>
            </a:r>
          </a:p>
          <a:p>
            <a:endParaRPr lang="en-US" dirty="0"/>
          </a:p>
        </p:txBody>
      </p:sp>
    </p:spTree>
    <p:extLst>
      <p:ext uri="{BB962C8B-B14F-4D97-AF65-F5344CB8AC3E}">
        <p14:creationId xmlns:p14="http://schemas.microsoft.com/office/powerpoint/2010/main" val="98129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pPr algn="ctr"/>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dirty="0"/>
              <a:t>Prompt the LLM 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5016988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pPr algn="ctr"/>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1264620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pPr algn="ctr"/>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dirty="0"/>
              <a:t>Prompt the LLM 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2161694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4246874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D1CA-4F1B-2CCF-265C-95656BEFA31A}"/>
              </a:ext>
            </a:extLst>
          </p:cNvPr>
          <p:cNvSpPr>
            <a:spLocks noGrp="1"/>
          </p:cNvSpPr>
          <p:nvPr>
            <p:ph type="title"/>
          </p:nvPr>
        </p:nvSpPr>
        <p:spPr/>
        <p:txBody>
          <a:bodyPr/>
          <a:lstStyle/>
          <a:p>
            <a:r>
              <a:rPr lang="en-US" dirty="0"/>
              <a:t>Chain Prompting</a:t>
            </a:r>
          </a:p>
        </p:txBody>
      </p:sp>
      <p:sp>
        <p:nvSpPr>
          <p:cNvPr id="3" name="Content Placeholder 2">
            <a:extLst>
              <a:ext uri="{FF2B5EF4-FFF2-40B4-BE49-F238E27FC236}">
                <a16:creationId xmlns:a16="http://schemas.microsoft.com/office/drawing/2014/main" id="{5E0E26B4-6004-2CD1-79D0-14FDA147B7F3}"/>
              </a:ext>
            </a:extLst>
          </p:cNvPr>
          <p:cNvSpPr>
            <a:spLocks noGrp="1"/>
          </p:cNvSpPr>
          <p:nvPr>
            <p:ph idx="1"/>
          </p:nvPr>
        </p:nvSpPr>
        <p:spPr>
          <a:xfrm>
            <a:off x="838200" y="1825625"/>
            <a:ext cx="10515600" cy="4667250"/>
          </a:xfrm>
        </p:spPr>
        <p:txBody>
          <a:bodyPr>
            <a:normAutofit/>
          </a:bodyPr>
          <a:lstStyle/>
          <a:p>
            <a:pPr marL="0" indent="0">
              <a:buNone/>
            </a:pPr>
            <a:r>
              <a:rPr lang="en-US" sz="3000" b="1" dirty="0"/>
              <a:t>Chain-of-Thought Prompting:</a:t>
            </a:r>
            <a:r>
              <a:rPr lang="en-US" sz="3000" dirty="0"/>
              <a:t> Encourages ChatGPT to articulate its reasoning process in steps</a:t>
            </a:r>
          </a:p>
          <a:p>
            <a:pPr>
              <a:buFontTx/>
              <a:buChar char="-"/>
            </a:pPr>
            <a:r>
              <a:rPr lang="en-US" sz="3000" b="1" i="1" dirty="0">
                <a:solidFill>
                  <a:srgbClr val="00B0F0"/>
                </a:solidFill>
              </a:rPr>
              <a:t>GPT</a:t>
            </a:r>
            <a:r>
              <a:rPr lang="en-US" sz="3000" dirty="0"/>
              <a:t> breaks a complex task into smaller tasks</a:t>
            </a:r>
          </a:p>
          <a:p>
            <a:pPr>
              <a:buFontTx/>
              <a:buChar char="-"/>
            </a:pPr>
            <a:r>
              <a:rPr lang="en-US" sz="3000" dirty="0"/>
              <a:t>Method improved by providing an example</a:t>
            </a:r>
          </a:p>
          <a:p>
            <a:pPr>
              <a:buFontTx/>
              <a:buChar char="-"/>
            </a:pPr>
            <a:r>
              <a:rPr lang="en-US" sz="3000" dirty="0"/>
              <a:t>“Think step-by-step”</a:t>
            </a:r>
          </a:p>
          <a:p>
            <a:pPr marL="0" indent="0">
              <a:buNone/>
            </a:pPr>
            <a:endParaRPr lang="en-US" sz="3000" b="1" dirty="0"/>
          </a:p>
          <a:p>
            <a:pPr marL="0" indent="0">
              <a:buNone/>
            </a:pPr>
            <a:r>
              <a:rPr lang="en-US" sz="3000" b="1" dirty="0"/>
              <a:t>Prompt Chaining:</a:t>
            </a:r>
            <a:r>
              <a:rPr lang="en-US" sz="3000" dirty="0"/>
              <a:t> Sequentially linking multiple prompts where each step's output feeds into the next</a:t>
            </a:r>
          </a:p>
          <a:p>
            <a:pPr marL="0" indent="0">
              <a:buNone/>
            </a:pPr>
            <a:r>
              <a:rPr lang="en-US" sz="3000" dirty="0"/>
              <a:t>- </a:t>
            </a:r>
            <a:r>
              <a:rPr lang="en-US" sz="3000" b="1" i="1" dirty="0">
                <a:solidFill>
                  <a:srgbClr val="00B0F0"/>
                </a:solidFill>
              </a:rPr>
              <a:t>User</a:t>
            </a:r>
            <a:r>
              <a:rPr lang="en-US" sz="3000" dirty="0"/>
              <a:t> breaks down a complex task into smaller tasks</a:t>
            </a:r>
          </a:p>
          <a:p>
            <a:pPr marL="0" indent="0">
              <a:buNone/>
            </a:pPr>
            <a:endParaRPr lang="en-US" sz="1600" b="1" dirty="0"/>
          </a:p>
        </p:txBody>
      </p:sp>
      <p:sp>
        <p:nvSpPr>
          <p:cNvPr id="4" name="Slide Number Placeholder 3">
            <a:extLst>
              <a:ext uri="{FF2B5EF4-FFF2-40B4-BE49-F238E27FC236}">
                <a16:creationId xmlns:a16="http://schemas.microsoft.com/office/drawing/2014/main" id="{34675693-CE3B-5060-8D87-D50527E47BB8}"/>
              </a:ext>
            </a:extLst>
          </p:cNvPr>
          <p:cNvSpPr>
            <a:spLocks noGrp="1"/>
          </p:cNvSpPr>
          <p:nvPr>
            <p:ph type="sldNum" sz="quarter" idx="12"/>
          </p:nvPr>
        </p:nvSpPr>
        <p:spPr/>
        <p:txBody>
          <a:bodyPr/>
          <a:lstStyle/>
          <a:p>
            <a:fld id="{EFED11C7-8F2B-4FDD-B1D8-6A3CB9D47A86}" type="slidenum">
              <a:rPr lang="en-US" smtClean="0"/>
              <a:t>36</a:t>
            </a:fld>
            <a:endParaRPr lang="en-US"/>
          </a:p>
        </p:txBody>
      </p:sp>
    </p:spTree>
    <p:extLst>
      <p:ext uri="{BB962C8B-B14F-4D97-AF65-F5344CB8AC3E}">
        <p14:creationId xmlns:p14="http://schemas.microsoft.com/office/powerpoint/2010/main" val="2592373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CBDA-023B-6869-F463-FD371C973619}"/>
              </a:ext>
            </a:extLst>
          </p:cNvPr>
          <p:cNvSpPr>
            <a:spLocks noGrp="1"/>
          </p:cNvSpPr>
          <p:nvPr>
            <p:ph type="title"/>
          </p:nvPr>
        </p:nvSpPr>
        <p:spPr/>
        <p:txBody>
          <a:bodyPr/>
          <a:lstStyle/>
          <a:p>
            <a:r>
              <a:rPr lang="en-US" dirty="0"/>
              <a:t>Chain-of-Thought Prompting</a:t>
            </a:r>
          </a:p>
        </p:txBody>
      </p:sp>
      <p:sp>
        <p:nvSpPr>
          <p:cNvPr id="4" name="Text Placeholder 3">
            <a:extLst>
              <a:ext uri="{FF2B5EF4-FFF2-40B4-BE49-F238E27FC236}">
                <a16:creationId xmlns:a16="http://schemas.microsoft.com/office/drawing/2014/main" id="{381AA83E-6ED3-AAF4-7269-9776C01C112E}"/>
              </a:ext>
            </a:extLst>
          </p:cNvPr>
          <p:cNvSpPr>
            <a:spLocks noGrp="1"/>
          </p:cNvSpPr>
          <p:nvPr>
            <p:ph type="body" idx="1"/>
          </p:nvPr>
        </p:nvSpPr>
        <p:spPr>
          <a:ln>
            <a:solidFill>
              <a:schemeClr val="accent1"/>
            </a:solidFill>
          </a:ln>
        </p:spPr>
        <p:txBody>
          <a:bodyPr anchor="ctr"/>
          <a:lstStyle/>
          <a:p>
            <a:pPr algn="ctr"/>
            <a:r>
              <a:rPr lang="en-US" dirty="0"/>
              <a:t>Best Use Cases</a:t>
            </a:r>
          </a:p>
        </p:txBody>
      </p:sp>
      <p:sp>
        <p:nvSpPr>
          <p:cNvPr id="5" name="Content Placeholder 4">
            <a:extLst>
              <a:ext uri="{FF2B5EF4-FFF2-40B4-BE49-F238E27FC236}">
                <a16:creationId xmlns:a16="http://schemas.microsoft.com/office/drawing/2014/main" id="{A0E02516-4B35-97A4-9D44-A79784EA0A28}"/>
              </a:ext>
            </a:extLst>
          </p:cNvPr>
          <p:cNvSpPr>
            <a:spLocks noGrp="1"/>
          </p:cNvSpPr>
          <p:nvPr>
            <p:ph sz="half" idx="2"/>
          </p:nvPr>
        </p:nvSpPr>
        <p:spPr>
          <a:ln>
            <a:solidFill>
              <a:schemeClr val="accent1"/>
            </a:solidFill>
          </a:ln>
        </p:spPr>
        <p:txBody>
          <a:bodyPr>
            <a:normAutofit/>
          </a:bodyPr>
          <a:lstStyle/>
          <a:p>
            <a:r>
              <a:rPr lang="en-US" dirty="0"/>
              <a:t>Complex reasoning tasks</a:t>
            </a:r>
          </a:p>
          <a:p>
            <a:pPr lvl="1"/>
            <a:r>
              <a:rPr lang="en-US" dirty="0"/>
              <a:t>Explaining complex concepts</a:t>
            </a:r>
          </a:p>
          <a:p>
            <a:r>
              <a:rPr lang="en-US" dirty="0"/>
              <a:t>Creative tasks</a:t>
            </a:r>
          </a:p>
          <a:p>
            <a:pPr lvl="1"/>
            <a:r>
              <a:rPr lang="en-US" dirty="0"/>
              <a:t>Can provide a “thought process” leading to the result</a:t>
            </a:r>
          </a:p>
          <a:p>
            <a:r>
              <a:rPr lang="en-US" dirty="0"/>
              <a:t>Inferences &amp; Explanations</a:t>
            </a:r>
          </a:p>
          <a:p>
            <a:pPr lvl="1"/>
            <a:r>
              <a:rPr lang="en-US" dirty="0"/>
              <a:t>Can include intermediate steps like interpretations and how it reached a conclusion</a:t>
            </a:r>
          </a:p>
        </p:txBody>
      </p:sp>
      <p:sp>
        <p:nvSpPr>
          <p:cNvPr id="6" name="Text Placeholder 5">
            <a:extLst>
              <a:ext uri="{FF2B5EF4-FFF2-40B4-BE49-F238E27FC236}">
                <a16:creationId xmlns:a16="http://schemas.microsoft.com/office/drawing/2014/main" id="{7F53D341-526C-3DAB-6EF6-932D0FA3F432}"/>
              </a:ext>
            </a:extLst>
          </p:cNvPr>
          <p:cNvSpPr>
            <a:spLocks noGrp="1"/>
          </p:cNvSpPr>
          <p:nvPr>
            <p:ph type="body" sz="quarter" idx="3"/>
          </p:nvPr>
        </p:nvSpPr>
        <p:spPr>
          <a:ln>
            <a:solidFill>
              <a:schemeClr val="accent1"/>
            </a:solidFill>
          </a:ln>
        </p:spPr>
        <p:txBody>
          <a:bodyPr anchor="ctr"/>
          <a:lstStyle/>
          <a:p>
            <a:pPr algn="ctr"/>
            <a:r>
              <a:rPr lang="en-US" dirty="0"/>
              <a:t>Less Effective Use Cases</a:t>
            </a:r>
          </a:p>
        </p:txBody>
      </p:sp>
      <p:sp>
        <p:nvSpPr>
          <p:cNvPr id="7" name="Content Placeholder 6">
            <a:extLst>
              <a:ext uri="{FF2B5EF4-FFF2-40B4-BE49-F238E27FC236}">
                <a16:creationId xmlns:a16="http://schemas.microsoft.com/office/drawing/2014/main" id="{E5D891F3-2EA8-01AF-97C0-A603184C37A2}"/>
              </a:ext>
            </a:extLst>
          </p:cNvPr>
          <p:cNvSpPr>
            <a:spLocks noGrp="1"/>
          </p:cNvSpPr>
          <p:nvPr>
            <p:ph sz="quarter" idx="4"/>
          </p:nvPr>
        </p:nvSpPr>
        <p:spPr>
          <a:xfrm>
            <a:off x="6172200" y="2505074"/>
            <a:ext cx="5183188" cy="4288917"/>
          </a:xfrm>
          <a:ln>
            <a:solidFill>
              <a:schemeClr val="accent1"/>
            </a:solidFill>
          </a:ln>
        </p:spPr>
        <p:txBody>
          <a:bodyPr>
            <a:normAutofit/>
          </a:bodyPr>
          <a:lstStyle/>
          <a:p>
            <a:r>
              <a:rPr lang="en-US" dirty="0"/>
              <a:t>Procedural or Step-by-Step Tasks</a:t>
            </a:r>
          </a:p>
          <a:p>
            <a:pPr lvl="1"/>
            <a:r>
              <a:rPr lang="en-US" dirty="0"/>
              <a:t>Unnecessary elaboration, confusing the model</a:t>
            </a:r>
          </a:p>
          <a:p>
            <a:r>
              <a:rPr lang="en-US" dirty="0"/>
              <a:t>Simple Prompts</a:t>
            </a:r>
          </a:p>
          <a:p>
            <a:pPr lvl="1"/>
            <a:r>
              <a:rPr lang="en-US" dirty="0"/>
              <a:t>Adds fluff w/o improving accuracy</a:t>
            </a:r>
          </a:p>
          <a:p>
            <a:r>
              <a:rPr lang="en-US" dirty="0"/>
              <a:t>Strict Formatting Requirements</a:t>
            </a:r>
          </a:p>
          <a:p>
            <a:pPr lvl="1"/>
            <a:r>
              <a:rPr lang="en-US" dirty="0"/>
              <a:t>Can make responses messy</a:t>
            </a:r>
          </a:p>
        </p:txBody>
      </p:sp>
    </p:spTree>
    <p:extLst>
      <p:ext uri="{BB962C8B-B14F-4D97-AF65-F5344CB8AC3E}">
        <p14:creationId xmlns:p14="http://schemas.microsoft.com/office/powerpoint/2010/main" val="117979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2B5F-1C58-857A-B029-C3C7475A4542}"/>
              </a:ext>
            </a:extLst>
          </p:cNvPr>
          <p:cNvSpPr>
            <a:spLocks noGrp="1"/>
          </p:cNvSpPr>
          <p:nvPr>
            <p:ph type="title"/>
          </p:nvPr>
        </p:nvSpPr>
        <p:spPr/>
        <p:txBody>
          <a:bodyPr/>
          <a:lstStyle/>
          <a:p>
            <a:r>
              <a:rPr lang="en-US" dirty="0"/>
              <a:t>Prompt Chaining</a:t>
            </a:r>
          </a:p>
        </p:txBody>
      </p:sp>
      <p:sp>
        <p:nvSpPr>
          <p:cNvPr id="3" name="Content Placeholder 2">
            <a:extLst>
              <a:ext uri="{FF2B5EF4-FFF2-40B4-BE49-F238E27FC236}">
                <a16:creationId xmlns:a16="http://schemas.microsoft.com/office/drawing/2014/main" id="{DF8946E8-948A-4498-7F58-85A53D86617B}"/>
              </a:ext>
            </a:extLst>
          </p:cNvPr>
          <p:cNvSpPr>
            <a:spLocks noGrp="1"/>
          </p:cNvSpPr>
          <p:nvPr>
            <p:ph idx="1"/>
          </p:nvPr>
        </p:nvSpPr>
        <p:spPr/>
        <p:txBody>
          <a:bodyPr/>
          <a:lstStyle/>
          <a:p>
            <a:r>
              <a:rPr lang="en-US" dirty="0"/>
              <a:t>Helpful to reduce the “cognitive load” of the LLM; better control of the model attention.</a:t>
            </a:r>
          </a:p>
          <a:p>
            <a:endParaRPr lang="en-US" dirty="0"/>
          </a:p>
          <a:p>
            <a:r>
              <a:rPr lang="en-US" dirty="0"/>
              <a:t>Better control over what the model does at each step.</a:t>
            </a:r>
          </a:p>
          <a:p>
            <a:pPr lvl="1"/>
            <a:r>
              <a:rPr lang="en-US" dirty="0"/>
              <a:t>More detailed instructions on each step</a:t>
            </a:r>
          </a:p>
          <a:p>
            <a:endParaRPr lang="en-US" dirty="0"/>
          </a:p>
          <a:p>
            <a:r>
              <a:rPr lang="en-US" dirty="0"/>
              <a:t>More transparency / error isolation</a:t>
            </a:r>
          </a:p>
          <a:p>
            <a:pPr lvl="1"/>
            <a:r>
              <a:rPr lang="en-US" dirty="0"/>
              <a:t>Have intermediate records</a:t>
            </a:r>
          </a:p>
          <a:p>
            <a:pPr lvl="1"/>
            <a:r>
              <a:rPr lang="en-US" dirty="0"/>
              <a:t>Can catch early errors that propagate forward</a:t>
            </a:r>
          </a:p>
        </p:txBody>
      </p:sp>
    </p:spTree>
    <p:extLst>
      <p:ext uri="{BB962C8B-B14F-4D97-AF65-F5344CB8AC3E}">
        <p14:creationId xmlns:p14="http://schemas.microsoft.com/office/powerpoint/2010/main" val="189796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9E76-8AC9-3241-755C-773EA7F75FA7}"/>
              </a:ext>
            </a:extLst>
          </p:cNvPr>
          <p:cNvSpPr>
            <a:spLocks noGrp="1"/>
          </p:cNvSpPr>
          <p:nvPr>
            <p:ph type="title"/>
          </p:nvPr>
        </p:nvSpPr>
        <p:spPr/>
        <p:txBody>
          <a:bodyPr/>
          <a:lstStyle/>
          <a:p>
            <a:r>
              <a:rPr lang="en-US" dirty="0"/>
              <a:t>Prompt Chaining</a:t>
            </a:r>
          </a:p>
        </p:txBody>
      </p:sp>
      <p:sp>
        <p:nvSpPr>
          <p:cNvPr id="3" name="Text Placeholder 2">
            <a:extLst>
              <a:ext uri="{FF2B5EF4-FFF2-40B4-BE49-F238E27FC236}">
                <a16:creationId xmlns:a16="http://schemas.microsoft.com/office/drawing/2014/main" id="{3339BBF2-4145-5B8C-11BB-FAECBB7F7A50}"/>
              </a:ext>
            </a:extLst>
          </p:cNvPr>
          <p:cNvSpPr>
            <a:spLocks noGrp="1"/>
          </p:cNvSpPr>
          <p:nvPr>
            <p:ph type="body" idx="1"/>
          </p:nvPr>
        </p:nvSpPr>
        <p:spPr>
          <a:ln>
            <a:solidFill>
              <a:schemeClr val="accent1"/>
            </a:solidFill>
          </a:ln>
        </p:spPr>
        <p:txBody>
          <a:bodyPr anchor="ctr"/>
          <a:lstStyle/>
          <a:p>
            <a:pPr algn="ctr"/>
            <a:r>
              <a:rPr lang="en-US" dirty="0"/>
              <a:t>Strengths</a:t>
            </a:r>
          </a:p>
        </p:txBody>
      </p:sp>
      <p:sp>
        <p:nvSpPr>
          <p:cNvPr id="4" name="Content Placeholder 3">
            <a:extLst>
              <a:ext uri="{FF2B5EF4-FFF2-40B4-BE49-F238E27FC236}">
                <a16:creationId xmlns:a16="http://schemas.microsoft.com/office/drawing/2014/main" id="{4B908C7B-3645-2358-488A-0063D4408601}"/>
              </a:ext>
            </a:extLst>
          </p:cNvPr>
          <p:cNvSpPr>
            <a:spLocks noGrp="1"/>
          </p:cNvSpPr>
          <p:nvPr>
            <p:ph sz="half" idx="2"/>
          </p:nvPr>
        </p:nvSpPr>
        <p:spPr>
          <a:ln>
            <a:solidFill>
              <a:schemeClr val="accent1"/>
            </a:solidFill>
          </a:ln>
        </p:spPr>
        <p:txBody>
          <a:bodyPr/>
          <a:lstStyle/>
          <a:p>
            <a:r>
              <a:rPr lang="en-US" dirty="0"/>
              <a:t>Modular approach</a:t>
            </a:r>
          </a:p>
          <a:p>
            <a:r>
              <a:rPr lang="en-US" dirty="0"/>
              <a:t>Reduced complexity of instructions</a:t>
            </a:r>
          </a:p>
          <a:p>
            <a:r>
              <a:rPr lang="en-US" dirty="0"/>
              <a:t>Error isolation</a:t>
            </a:r>
          </a:p>
          <a:p>
            <a:r>
              <a:rPr lang="en-US" dirty="0"/>
              <a:t>Clear, structed workflow</a:t>
            </a:r>
          </a:p>
        </p:txBody>
      </p:sp>
      <p:sp>
        <p:nvSpPr>
          <p:cNvPr id="5" name="Text Placeholder 4">
            <a:extLst>
              <a:ext uri="{FF2B5EF4-FFF2-40B4-BE49-F238E27FC236}">
                <a16:creationId xmlns:a16="http://schemas.microsoft.com/office/drawing/2014/main" id="{15F197C1-B953-AA09-B412-DE65FB555490}"/>
              </a:ext>
            </a:extLst>
          </p:cNvPr>
          <p:cNvSpPr>
            <a:spLocks noGrp="1"/>
          </p:cNvSpPr>
          <p:nvPr>
            <p:ph type="body" sz="quarter" idx="3"/>
          </p:nvPr>
        </p:nvSpPr>
        <p:spPr>
          <a:ln>
            <a:solidFill>
              <a:schemeClr val="accent1"/>
            </a:solidFill>
          </a:ln>
        </p:spPr>
        <p:txBody>
          <a:bodyPr anchor="ctr"/>
          <a:lstStyle/>
          <a:p>
            <a:pPr algn="ctr"/>
            <a:r>
              <a:rPr lang="en-US" dirty="0"/>
              <a:t>Weaknesses</a:t>
            </a:r>
          </a:p>
        </p:txBody>
      </p:sp>
      <p:sp>
        <p:nvSpPr>
          <p:cNvPr id="6" name="Content Placeholder 5">
            <a:extLst>
              <a:ext uri="{FF2B5EF4-FFF2-40B4-BE49-F238E27FC236}">
                <a16:creationId xmlns:a16="http://schemas.microsoft.com/office/drawing/2014/main" id="{59A5D541-55CA-7CCE-47EC-76F320EB2D31}"/>
              </a:ext>
            </a:extLst>
          </p:cNvPr>
          <p:cNvSpPr>
            <a:spLocks noGrp="1"/>
          </p:cNvSpPr>
          <p:nvPr>
            <p:ph sz="quarter" idx="4"/>
          </p:nvPr>
        </p:nvSpPr>
        <p:spPr>
          <a:ln>
            <a:solidFill>
              <a:schemeClr val="accent1"/>
            </a:solidFill>
          </a:ln>
        </p:spPr>
        <p:txBody>
          <a:bodyPr/>
          <a:lstStyle/>
          <a:p>
            <a:r>
              <a:rPr lang="en-US" dirty="0"/>
              <a:t>Requires more planning</a:t>
            </a:r>
          </a:p>
          <a:p>
            <a:r>
              <a:rPr lang="en-US" dirty="0"/>
              <a:t>User errors</a:t>
            </a:r>
          </a:p>
          <a:p>
            <a:pPr lvl="1"/>
            <a:r>
              <a:rPr lang="en-US" dirty="0"/>
              <a:t>Information must manually be passed to each subsequent step</a:t>
            </a:r>
          </a:p>
          <a:p>
            <a:r>
              <a:rPr lang="en-US" dirty="0"/>
              <a:t>More time and resource intensive</a:t>
            </a:r>
          </a:p>
          <a:p>
            <a:pPr lvl="1"/>
            <a:r>
              <a:rPr lang="en-US" dirty="0"/>
              <a:t>More complex than a single-prompt process</a:t>
            </a:r>
          </a:p>
        </p:txBody>
      </p:sp>
    </p:spTree>
    <p:extLst>
      <p:ext uri="{BB962C8B-B14F-4D97-AF65-F5344CB8AC3E}">
        <p14:creationId xmlns:p14="http://schemas.microsoft.com/office/powerpoint/2010/main" val="1728548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2C22D-28CE-C66E-2DDE-620BEA7075D6}"/>
              </a:ext>
            </a:extLst>
          </p:cNvPr>
          <p:cNvSpPr>
            <a:spLocks noGrp="1"/>
          </p:cNvSpPr>
          <p:nvPr>
            <p:ph type="title"/>
          </p:nvPr>
        </p:nvSpPr>
        <p:spPr/>
        <p:txBody>
          <a:bodyPr/>
          <a:lstStyle/>
          <a:p>
            <a:pPr algn="ctr"/>
            <a:r>
              <a:rPr lang="en-US" dirty="0"/>
              <a:t>Scoring Rubrics</a:t>
            </a:r>
          </a:p>
        </p:txBody>
      </p:sp>
      <p:sp>
        <p:nvSpPr>
          <p:cNvPr id="3" name="Content Placeholder 2">
            <a:extLst>
              <a:ext uri="{FF2B5EF4-FFF2-40B4-BE49-F238E27FC236}">
                <a16:creationId xmlns:a16="http://schemas.microsoft.com/office/drawing/2014/main" id="{B777138B-C0B4-7B64-AF02-23569809C583}"/>
              </a:ext>
            </a:extLst>
          </p:cNvPr>
          <p:cNvSpPr>
            <a:spLocks noGrp="1"/>
          </p:cNvSpPr>
          <p:nvPr>
            <p:ph idx="1"/>
          </p:nvPr>
        </p:nvSpPr>
        <p:spPr/>
        <p:txBody>
          <a:bodyPr>
            <a:normAutofit/>
          </a:bodyPr>
          <a:lstStyle/>
          <a:p>
            <a:r>
              <a:rPr lang="en-US" b="1" dirty="0"/>
              <a:t>Ensure Consistency: </a:t>
            </a:r>
            <a:r>
              <a:rPr lang="en-US" dirty="0"/>
              <a:t>same standard of assessment is applied to each student’s work</a:t>
            </a:r>
          </a:p>
          <a:p>
            <a:endParaRPr lang="en-US" sz="800" dirty="0"/>
          </a:p>
          <a:p>
            <a:r>
              <a:rPr lang="en-US" b="1" dirty="0"/>
              <a:t>Streamline Grading: </a:t>
            </a:r>
            <a:r>
              <a:rPr lang="en-US" dirty="0"/>
              <a:t>criteria for performance evaluations of work are made a priori</a:t>
            </a:r>
          </a:p>
          <a:p>
            <a:endParaRPr lang="en-US" sz="800" dirty="0"/>
          </a:p>
          <a:p>
            <a:r>
              <a:rPr lang="en-US" b="1" dirty="0"/>
              <a:t>Support Feedback: </a:t>
            </a:r>
            <a:r>
              <a:rPr lang="en-US" dirty="0"/>
              <a:t>feedback can be linked to rubric elements</a:t>
            </a:r>
          </a:p>
          <a:p>
            <a:endParaRPr lang="en-US" sz="800" dirty="0"/>
          </a:p>
          <a:p>
            <a:r>
              <a:rPr lang="en-US" b="1" dirty="0"/>
              <a:t>Instructional Alignment: </a:t>
            </a:r>
            <a:r>
              <a:rPr lang="en-US" dirty="0"/>
              <a:t>can ensure criteria are aligned with learning objectives</a:t>
            </a:r>
          </a:p>
        </p:txBody>
      </p:sp>
    </p:spTree>
    <p:extLst>
      <p:ext uri="{BB962C8B-B14F-4D97-AF65-F5344CB8AC3E}">
        <p14:creationId xmlns:p14="http://schemas.microsoft.com/office/powerpoint/2010/main" val="2386798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620B-9974-3DB1-EE72-A93058E59FB7}"/>
            </a:ext>
          </a:extLst>
        </p:cNvPr>
        <p:cNvGrpSpPr/>
        <p:nvPr/>
      </p:nvGrpSpPr>
      <p:grpSpPr>
        <a:xfrm>
          <a:off x="0" y="0"/>
          <a:ext cx="0" cy="0"/>
          <a:chOff x="0" y="0"/>
          <a:chExt cx="0" cy="0"/>
        </a:xfrm>
      </p:grpSpPr>
      <p:sp>
        <p:nvSpPr>
          <p:cNvPr id="47" name="Rectangle: Folded Corner 46">
            <a:extLst>
              <a:ext uri="{FF2B5EF4-FFF2-40B4-BE49-F238E27FC236}">
                <a16:creationId xmlns:a16="http://schemas.microsoft.com/office/drawing/2014/main" id="{9EBA0738-9956-293F-4B1C-E8D887D8CB65}"/>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Folded Corner 45">
            <a:extLst>
              <a:ext uri="{FF2B5EF4-FFF2-40B4-BE49-F238E27FC236}">
                <a16:creationId xmlns:a16="http://schemas.microsoft.com/office/drawing/2014/main" id="{4A1C3195-F921-AA91-2842-8AB64ABC1791}"/>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Folded Corner 5">
            <a:extLst>
              <a:ext uri="{FF2B5EF4-FFF2-40B4-BE49-F238E27FC236}">
                <a16:creationId xmlns:a16="http://schemas.microsoft.com/office/drawing/2014/main" id="{27DDE6EB-14B6-6B73-A800-8C081F5F9E48}"/>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8610FC26-9C49-3BA8-CDFD-35A5F9BFA793}"/>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F166B34D-644A-EC09-5461-A7EE966DCC0D}"/>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6CC2A0D6-2097-7DE9-ABB9-ED211E103629}"/>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958614A2-0FCE-D08A-CC6A-60723E34A971}"/>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8D7BE6BB-72D6-8940-9AF0-0394D39D9B10}"/>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226AF97D-D187-F049-BE31-32A9FCF81EFB}"/>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sp>
        <p:nvSpPr>
          <p:cNvPr id="16" name="Rectangle: Folded Corner 15">
            <a:extLst>
              <a:ext uri="{FF2B5EF4-FFF2-40B4-BE49-F238E27FC236}">
                <a16:creationId xmlns:a16="http://schemas.microsoft.com/office/drawing/2014/main" id="{42A853BA-07BA-667B-57E6-5E5101BB3286}"/>
              </a:ext>
            </a:extLst>
          </p:cNvPr>
          <p:cNvSpPr/>
          <p:nvPr/>
        </p:nvSpPr>
        <p:spPr>
          <a:xfrm>
            <a:off x="81687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Synthesize Class Output</a:t>
            </a:r>
          </a:p>
        </p:txBody>
      </p:sp>
      <p:sp>
        <p:nvSpPr>
          <p:cNvPr id="17" name="Rectangle: Folded Corner 16">
            <a:extLst>
              <a:ext uri="{FF2B5EF4-FFF2-40B4-BE49-F238E27FC236}">
                <a16:creationId xmlns:a16="http://schemas.microsoft.com/office/drawing/2014/main" id="{8A907E3B-5A06-3E16-AEC8-032350D25207}"/>
              </a:ext>
            </a:extLst>
          </p:cNvPr>
          <p:cNvSpPr/>
          <p:nvPr/>
        </p:nvSpPr>
        <p:spPr>
          <a:xfrm>
            <a:off x="10555315"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Aggregate </a:t>
            </a:r>
          </a:p>
          <a:p>
            <a:pPr algn="ctr"/>
            <a:r>
              <a:rPr lang="en-US" dirty="0">
                <a:solidFill>
                  <a:schemeClr val="tx1"/>
                </a:solidFill>
              </a:rPr>
              <a:t>Student Results</a:t>
            </a:r>
          </a:p>
        </p:txBody>
      </p:sp>
      <p:sp>
        <p:nvSpPr>
          <p:cNvPr id="18" name="Rectangle: Folded Corner 17">
            <a:extLst>
              <a:ext uri="{FF2B5EF4-FFF2-40B4-BE49-F238E27FC236}">
                <a16:creationId xmlns:a16="http://schemas.microsoft.com/office/drawing/2014/main" id="{48D60656-0203-D611-2051-511B4CC9A965}"/>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24" name="Straight Connector 23">
            <a:extLst>
              <a:ext uri="{FF2B5EF4-FFF2-40B4-BE49-F238E27FC236}">
                <a16:creationId xmlns:a16="http://schemas.microsoft.com/office/drawing/2014/main" id="{5F90A9EF-6F86-A526-F113-54CFB59E55B3}"/>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4C0B50D-D6B1-3D9B-4E93-83DF6D156872}"/>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BFAA718-78B0-542D-9A78-3FB80280FBCC}"/>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F8585B-D2AE-2D37-6187-30594A5F2E90}"/>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BF99F1F-7717-3F0F-AD20-CCB8D240D35A}"/>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9EDDD4D-3B4E-6ACD-9A63-90796B808044}"/>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D8F6F95-92ED-70C1-07B8-067F3799EFC1}"/>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07F653-FCD6-630A-3E67-CDA05EBF921B}"/>
              </a:ext>
            </a:extLst>
          </p:cNvPr>
          <p:cNvCxnSpPr>
            <a:cxnSpLocks/>
            <a:stCxn id="18" idx="1"/>
            <a:endCxn id="12" idx="3"/>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635F56A-B696-2B88-64C4-45F28550B3B1}"/>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cxnSp>
        <p:nvCxnSpPr>
          <p:cNvPr id="3" name="Straight Arrow Connector 2">
            <a:extLst>
              <a:ext uri="{FF2B5EF4-FFF2-40B4-BE49-F238E27FC236}">
                <a16:creationId xmlns:a16="http://schemas.microsoft.com/office/drawing/2014/main" id="{B7076288-B2C0-E846-686B-7F534BDCE00F}"/>
              </a:ext>
            </a:extLst>
          </p:cNvPr>
          <p:cNvCxnSpPr>
            <a:cxnSpLocks/>
            <a:stCxn id="16" idx="2"/>
            <a:endCxn id="18" idx="0"/>
          </p:cNvCxnSpPr>
          <p:nvPr/>
        </p:nvCxnSpPr>
        <p:spPr>
          <a:xfrm>
            <a:off x="8854531" y="2111785"/>
            <a:ext cx="6096"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FE93E44-1F44-3313-8D03-15F4EE6835E7}"/>
              </a:ext>
            </a:extLst>
          </p:cNvPr>
          <p:cNvCxnSpPr>
            <a:cxnSpLocks/>
            <a:stCxn id="17" idx="1"/>
            <a:endCxn id="16" idx="3"/>
          </p:cNvCxnSpPr>
          <p:nvPr/>
        </p:nvCxnSpPr>
        <p:spPr>
          <a:xfrm flipH="1">
            <a:off x="9540331" y="1288825"/>
            <a:ext cx="1014984"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F793219-3FCA-ABBD-FB0C-ED163E305A30}"/>
              </a:ext>
            </a:extLst>
          </p:cNvPr>
          <p:cNvCxnSpPr/>
          <p:nvPr/>
        </p:nvCxnSpPr>
        <p:spPr>
          <a:xfrm flipV="1">
            <a:off x="11220177" y="211178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A17BED28-8AFC-21AB-8FCF-7CBE5CE36813}"/>
              </a:ext>
            </a:extLst>
          </p:cNvPr>
          <p:cNvSpPr txBox="1"/>
          <p:nvPr/>
        </p:nvSpPr>
        <p:spPr>
          <a:xfrm>
            <a:off x="9976557" y="3529797"/>
            <a:ext cx="2313389" cy="923330"/>
          </a:xfrm>
          <a:prstGeom prst="rect">
            <a:avLst/>
          </a:prstGeom>
          <a:noFill/>
        </p:spPr>
        <p:txBody>
          <a:bodyPr wrap="none" rtlCol="0">
            <a:spAutoFit/>
          </a:bodyPr>
          <a:lstStyle/>
          <a:p>
            <a:pPr algn="ctr"/>
            <a:r>
              <a:rPr lang="en-US" dirty="0"/>
              <a:t>Curriculum Revision?</a:t>
            </a:r>
          </a:p>
          <a:p>
            <a:pPr algn="ctr"/>
            <a:r>
              <a:rPr lang="en-US" dirty="0"/>
              <a:t>Remediation?</a:t>
            </a:r>
          </a:p>
          <a:p>
            <a:pPr algn="ctr"/>
            <a:r>
              <a:rPr lang="en-US" dirty="0"/>
              <a:t>Accreditation Help?</a:t>
            </a:r>
          </a:p>
        </p:txBody>
      </p:sp>
    </p:spTree>
    <p:extLst>
      <p:ext uri="{BB962C8B-B14F-4D97-AF65-F5344CB8AC3E}">
        <p14:creationId xmlns:p14="http://schemas.microsoft.com/office/powerpoint/2010/main" val="282988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11" grpId="0" animBg="1"/>
      <p:bldP spid="12" grpId="0" animBg="1"/>
      <p:bldP spid="14" grpId="0" animBg="1"/>
      <p:bldP spid="15" grpId="0" animBg="1"/>
      <p:bldP spid="16" grpId="0" animBg="1"/>
      <p:bldP spid="17"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6B163-A768-6B03-6980-8FD3AEC6A972}"/>
              </a:ext>
            </a:extLst>
          </p:cNvPr>
          <p:cNvSpPr>
            <a:spLocks noGrp="1"/>
          </p:cNvSpPr>
          <p:nvPr>
            <p:ph type="title"/>
          </p:nvPr>
        </p:nvSpPr>
        <p:spPr/>
        <p:txBody>
          <a:bodyPr/>
          <a:lstStyle/>
          <a:p>
            <a:pPr algn="ctr"/>
            <a:r>
              <a:rPr lang="en-US" dirty="0"/>
              <a:t>Activity: Prompt Chaining Workflows</a:t>
            </a:r>
          </a:p>
        </p:txBody>
      </p:sp>
      <p:sp>
        <p:nvSpPr>
          <p:cNvPr id="3" name="Content Placeholder 2">
            <a:extLst>
              <a:ext uri="{FF2B5EF4-FFF2-40B4-BE49-F238E27FC236}">
                <a16:creationId xmlns:a16="http://schemas.microsoft.com/office/drawing/2014/main" id="{AA677086-C6DE-AD80-BE86-45AC4CC424B3}"/>
              </a:ext>
            </a:extLst>
          </p:cNvPr>
          <p:cNvSpPr>
            <a:spLocks noGrp="1"/>
          </p:cNvSpPr>
          <p:nvPr>
            <p:ph idx="1"/>
          </p:nvPr>
        </p:nvSpPr>
        <p:spPr/>
        <p:txBody>
          <a:bodyPr/>
          <a:lstStyle/>
          <a:p>
            <a:pPr marL="0" indent="0" algn="ctr">
              <a:buNone/>
            </a:pPr>
            <a:r>
              <a:rPr lang="en-US" sz="3600" b="1" dirty="0"/>
              <a:t>In what ways can you envision using a multi-prompt system to leverage LLM scoring?</a:t>
            </a:r>
          </a:p>
          <a:p>
            <a:pPr marL="0" indent="0">
              <a:buNone/>
            </a:pPr>
            <a:endParaRPr lang="en-US" dirty="0"/>
          </a:p>
          <a:p>
            <a:pPr>
              <a:buFontTx/>
              <a:buChar char="-"/>
            </a:pPr>
            <a:r>
              <a:rPr lang="en-US" dirty="0"/>
              <a:t>Must include at least 3 steps</a:t>
            </a:r>
          </a:p>
          <a:p>
            <a:pPr>
              <a:buFontTx/>
              <a:buChar char="-"/>
            </a:pPr>
            <a:r>
              <a:rPr lang="en-US" dirty="0"/>
              <a:t>What checks can you build into the system?</a:t>
            </a:r>
          </a:p>
          <a:p>
            <a:pPr>
              <a:buFontTx/>
              <a:buChar char="-"/>
            </a:pPr>
            <a:endParaRPr lang="en-US" dirty="0"/>
          </a:p>
          <a:p>
            <a:pPr marL="0" indent="0">
              <a:buNone/>
            </a:pPr>
            <a:r>
              <a:rPr lang="en-US" dirty="0"/>
              <a:t>(Similar term of the art: multi-agentic system)</a:t>
            </a:r>
          </a:p>
        </p:txBody>
      </p:sp>
    </p:spTree>
    <p:extLst>
      <p:ext uri="{BB962C8B-B14F-4D97-AF65-F5344CB8AC3E}">
        <p14:creationId xmlns:p14="http://schemas.microsoft.com/office/powerpoint/2010/main" val="367878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BBD6-5119-C988-B2B7-11C7A01C5E4D}"/>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8758219C-60BA-0398-151D-296A3B30CD64}"/>
              </a:ext>
            </a:extLst>
          </p:cNvPr>
          <p:cNvSpPr>
            <a:spLocks noGrp="1"/>
          </p:cNvSpPr>
          <p:nvPr>
            <p:ph idx="1"/>
          </p:nvPr>
        </p:nvSpPr>
        <p:spPr>
          <a:xfrm>
            <a:off x="838200" y="1825625"/>
            <a:ext cx="10515600" cy="4908550"/>
          </a:xfrm>
        </p:spPr>
        <p:txBody>
          <a:bodyPr>
            <a:normAutofit lnSpcReduction="10000"/>
          </a:bodyPr>
          <a:lstStyle/>
          <a:p>
            <a:pPr marL="0" indent="0">
              <a:buNone/>
            </a:pPr>
            <a:r>
              <a:rPr lang="en-US" dirty="0"/>
              <a:t>Validity is the extent to which an assessment’s scores accurately reflect what it is intended to measure for a particular </a:t>
            </a:r>
            <a:r>
              <a:rPr lang="en-US" b="1" dirty="0"/>
              <a:t>purpose</a:t>
            </a:r>
            <a:r>
              <a:rPr lang="en-US" dirty="0"/>
              <a:t> and </a:t>
            </a:r>
            <a:r>
              <a:rPr lang="en-US" b="1" dirty="0"/>
              <a:t>population</a:t>
            </a:r>
          </a:p>
          <a:p>
            <a:pPr marL="0" indent="0">
              <a:buNone/>
            </a:pPr>
            <a:endParaRPr lang="en-US" sz="800" dirty="0"/>
          </a:p>
          <a:p>
            <a:pPr marL="0" indent="0">
              <a:buNone/>
            </a:pPr>
            <a:r>
              <a:rPr lang="en-US" dirty="0"/>
              <a:t>A </a:t>
            </a:r>
            <a:r>
              <a:rPr lang="en-US" b="1" dirty="0"/>
              <a:t>validity argument</a:t>
            </a:r>
            <a:r>
              <a:rPr lang="en-US" dirty="0"/>
              <a:t> is the systematic accumulation of evidence demonstrating that the assessment is appropriate for its intended use.</a:t>
            </a:r>
          </a:p>
          <a:p>
            <a:pPr lvl="1"/>
            <a:r>
              <a:rPr lang="en-US" dirty="0"/>
              <a:t>No assessment is universally “valid” or “invalid” – depends on the use of scores in a particular context </a:t>
            </a:r>
          </a:p>
          <a:p>
            <a:pPr marL="0" indent="0">
              <a:buNone/>
            </a:pPr>
            <a:endParaRPr lang="en-US" sz="800" dirty="0"/>
          </a:p>
          <a:p>
            <a:pPr marL="0" indent="0">
              <a:buNone/>
            </a:pPr>
            <a:r>
              <a:rPr lang="en-US" b="1" dirty="0"/>
              <a:t>Key assumption: the scoring method </a:t>
            </a:r>
            <a:r>
              <a:rPr lang="en-US" b="1" u="sng" dirty="0"/>
              <a:t>consistently</a:t>
            </a:r>
            <a:r>
              <a:rPr lang="en-US" b="1" dirty="0"/>
              <a:t> and </a:t>
            </a:r>
            <a:r>
              <a:rPr lang="en-US" b="1" u="sng" dirty="0"/>
              <a:t>accurately</a:t>
            </a:r>
            <a:r>
              <a:rPr lang="en-US" b="1" dirty="0"/>
              <a:t> represents the examinee’s performance on the specific construct being measured.</a:t>
            </a:r>
          </a:p>
        </p:txBody>
      </p:sp>
    </p:spTree>
    <p:extLst>
      <p:ext uri="{BB962C8B-B14F-4D97-AF65-F5344CB8AC3E}">
        <p14:creationId xmlns:p14="http://schemas.microsoft.com/office/powerpoint/2010/main" val="2098414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377A-928C-9CC2-C05B-47DA8B4F2C85}"/>
              </a:ext>
            </a:extLst>
          </p:cNvPr>
          <p:cNvSpPr>
            <a:spLocks noGrp="1"/>
          </p:cNvSpPr>
          <p:nvPr>
            <p:ph type="title"/>
          </p:nvPr>
        </p:nvSpPr>
        <p:spPr/>
        <p:txBody>
          <a:bodyPr/>
          <a:lstStyle/>
          <a:p>
            <a:r>
              <a:rPr lang="en-US" dirty="0"/>
              <a:t>Mitigating Variability in LLM Responses</a:t>
            </a:r>
          </a:p>
        </p:txBody>
      </p:sp>
      <p:sp>
        <p:nvSpPr>
          <p:cNvPr id="3" name="Content Placeholder 2">
            <a:extLst>
              <a:ext uri="{FF2B5EF4-FFF2-40B4-BE49-F238E27FC236}">
                <a16:creationId xmlns:a16="http://schemas.microsoft.com/office/drawing/2014/main" id="{85AD2D8A-88E2-F8CB-FB56-F773462E4222}"/>
              </a:ext>
            </a:extLst>
          </p:cNvPr>
          <p:cNvSpPr>
            <a:spLocks noGrp="1"/>
          </p:cNvSpPr>
          <p:nvPr>
            <p:ph idx="1"/>
          </p:nvPr>
        </p:nvSpPr>
        <p:spPr>
          <a:xfrm>
            <a:off x="838200" y="1825624"/>
            <a:ext cx="10515600" cy="4913503"/>
          </a:xfrm>
        </p:spPr>
        <p:txBody>
          <a:bodyPr/>
          <a:lstStyle/>
          <a:p>
            <a:r>
              <a:rPr lang="en-US" dirty="0"/>
              <a:t>Model-based strategies</a:t>
            </a:r>
          </a:p>
          <a:p>
            <a:pPr lvl="1"/>
            <a:r>
              <a:rPr lang="en-US" dirty="0"/>
              <a:t>Control temperature, </a:t>
            </a:r>
            <a:r>
              <a:rPr lang="en-US" dirty="0" err="1"/>
              <a:t>top_p</a:t>
            </a:r>
            <a:r>
              <a:rPr lang="en-US" dirty="0"/>
              <a:t>, length of output, etc.</a:t>
            </a:r>
          </a:p>
          <a:p>
            <a:endParaRPr lang="en-US" dirty="0"/>
          </a:p>
          <a:p>
            <a:r>
              <a:rPr lang="en-US" dirty="0"/>
              <a:t>Prompt-based strategies</a:t>
            </a:r>
          </a:p>
          <a:p>
            <a:pPr lvl="1"/>
            <a:r>
              <a:rPr lang="en-US" dirty="0"/>
              <a:t>Using prompt chaining / short prompts</a:t>
            </a:r>
          </a:p>
          <a:p>
            <a:pPr lvl="1"/>
            <a:r>
              <a:rPr lang="en-US" dirty="0"/>
              <a:t>Provide example of output structure</a:t>
            </a:r>
          </a:p>
          <a:p>
            <a:endParaRPr lang="en-US" dirty="0"/>
          </a:p>
          <a:p>
            <a:r>
              <a:rPr lang="en-US" dirty="0"/>
              <a:t>Materials-based strategies</a:t>
            </a:r>
          </a:p>
          <a:p>
            <a:pPr lvl="1"/>
            <a:r>
              <a:rPr lang="en-US" dirty="0"/>
              <a:t>Refine input materials</a:t>
            </a:r>
          </a:p>
          <a:p>
            <a:pPr lvl="1"/>
            <a:r>
              <a:rPr lang="en-US" dirty="0"/>
              <a:t>Refine instructions</a:t>
            </a:r>
          </a:p>
          <a:p>
            <a:pPr lvl="1"/>
            <a:endParaRPr lang="en-US" dirty="0"/>
          </a:p>
        </p:txBody>
      </p:sp>
    </p:spTree>
    <p:extLst>
      <p:ext uri="{BB962C8B-B14F-4D97-AF65-F5344CB8AC3E}">
        <p14:creationId xmlns:p14="http://schemas.microsoft.com/office/powerpoint/2010/main" val="336513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756B-4BE3-8986-3177-37A47724CCC0}"/>
              </a:ext>
            </a:extLst>
          </p:cNvPr>
          <p:cNvSpPr>
            <a:spLocks noGrp="1"/>
          </p:cNvSpPr>
          <p:nvPr>
            <p:ph type="title"/>
          </p:nvPr>
        </p:nvSpPr>
        <p:spPr/>
        <p:txBody>
          <a:bodyPr/>
          <a:lstStyle/>
          <a:p>
            <a:r>
              <a:rPr lang="en-US" dirty="0"/>
              <a:t>Materials-based Variability Reduction</a:t>
            </a:r>
          </a:p>
        </p:txBody>
      </p:sp>
      <p:sp>
        <p:nvSpPr>
          <p:cNvPr id="3" name="Content Placeholder 2">
            <a:extLst>
              <a:ext uri="{FF2B5EF4-FFF2-40B4-BE49-F238E27FC236}">
                <a16:creationId xmlns:a16="http://schemas.microsoft.com/office/drawing/2014/main" id="{F00378A1-2B4C-982E-757E-7BC674D5969A}"/>
              </a:ext>
            </a:extLst>
          </p:cNvPr>
          <p:cNvSpPr>
            <a:spLocks noGrp="1"/>
          </p:cNvSpPr>
          <p:nvPr>
            <p:ph idx="1"/>
          </p:nvPr>
        </p:nvSpPr>
        <p:spPr/>
        <p:txBody>
          <a:bodyPr/>
          <a:lstStyle/>
          <a:p>
            <a:r>
              <a:rPr lang="en-US" dirty="0"/>
              <a:t>Example: Using LLM to apply analytic rubric to score a (fabricated) post-encounter note</a:t>
            </a:r>
          </a:p>
          <a:p>
            <a:endParaRPr lang="en-US" dirty="0"/>
          </a:p>
          <a:p>
            <a:r>
              <a:rPr lang="en-US" dirty="0"/>
              <a:t>Provided the LLM with the rubric, note, and a prompt to score the rubric</a:t>
            </a:r>
          </a:p>
          <a:p>
            <a:endParaRPr lang="en-US" dirty="0"/>
          </a:p>
          <a:p>
            <a:r>
              <a:rPr lang="en-US" dirty="0"/>
              <a:t>Still noticed unexpected score variability when using prompt chaining method</a:t>
            </a:r>
          </a:p>
        </p:txBody>
      </p:sp>
    </p:spTree>
    <p:extLst>
      <p:ext uri="{BB962C8B-B14F-4D97-AF65-F5344CB8AC3E}">
        <p14:creationId xmlns:p14="http://schemas.microsoft.com/office/powerpoint/2010/main" val="370782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E667-D430-9D10-5D9C-6F650000C04D}"/>
              </a:ext>
            </a:extLst>
          </p:cNvPr>
          <p:cNvSpPr>
            <a:spLocks noGrp="1"/>
          </p:cNvSpPr>
          <p:nvPr>
            <p:ph type="title"/>
          </p:nvPr>
        </p:nvSpPr>
        <p:spPr/>
        <p:txBody>
          <a:bodyPr/>
          <a:lstStyle/>
          <a:p>
            <a:r>
              <a:rPr lang="en-US" dirty="0"/>
              <a:t>Materials-based Variability Reduction</a:t>
            </a:r>
          </a:p>
        </p:txBody>
      </p:sp>
      <p:sp>
        <p:nvSpPr>
          <p:cNvPr id="4" name="Content Placeholder 3">
            <a:extLst>
              <a:ext uri="{FF2B5EF4-FFF2-40B4-BE49-F238E27FC236}">
                <a16:creationId xmlns:a16="http://schemas.microsoft.com/office/drawing/2014/main" id="{7B566946-C0C6-25DE-3AC3-2182857F0892}"/>
              </a:ext>
            </a:extLst>
          </p:cNvPr>
          <p:cNvSpPr txBox="1">
            <a:spLocks/>
          </p:cNvSpPr>
          <p:nvPr/>
        </p:nvSpPr>
        <p:spPr>
          <a:xfrm>
            <a:off x="838200" y="2909423"/>
            <a:ext cx="10515600" cy="3581024"/>
          </a:xfrm>
          <a:prstGeom prst="rect">
            <a:avLst/>
          </a:prstGeom>
        </p:spPr>
        <p:txBody>
          <a:bodyPr/>
          <a:lstStyle>
            <a:lvl1pPr marL="0" marR="0" indent="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9pPr>
          </a:lstStyle>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“A musculoskeletal exam revealed some pain </a:t>
            </a:r>
          </a:p>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during a deep palpation on the right heel.”</a:t>
            </a:r>
          </a:p>
          <a:p>
            <a:endParaRPr lang="en-US" dirty="0"/>
          </a:p>
          <a:p>
            <a:r>
              <a:rPr lang="en-US" sz="2800" dirty="0"/>
              <a:t>“Didn’t say medial, so does not get credit.”</a:t>
            </a:r>
          </a:p>
          <a:p>
            <a:r>
              <a:rPr lang="en-US" sz="2800" dirty="0"/>
              <a:t>“Didn’t say medial, so only received partial credit (1/2 point).”</a:t>
            </a:r>
          </a:p>
          <a:p>
            <a:r>
              <a:rPr lang="en-US" sz="2800" dirty="0"/>
              <a:t>“Full credit.”</a:t>
            </a:r>
          </a:p>
          <a:p>
            <a:endParaRPr lang="en-US" sz="2800" dirty="0"/>
          </a:p>
          <a:p>
            <a:r>
              <a:rPr lang="en-US" sz="2800" dirty="0"/>
              <a:t>Can be useful for refining rubrics: score a note many times and investigate any score variation</a:t>
            </a:r>
          </a:p>
        </p:txBody>
      </p:sp>
      <p:graphicFrame>
        <p:nvGraphicFramePr>
          <p:cNvPr id="5" name="Content Placeholder 4">
            <a:extLst>
              <a:ext uri="{FF2B5EF4-FFF2-40B4-BE49-F238E27FC236}">
                <a16:creationId xmlns:a16="http://schemas.microsoft.com/office/drawing/2014/main" id="{6726A679-5652-816F-1DF4-67B7C6AB0AD9}"/>
              </a:ext>
            </a:extLst>
          </p:cNvPr>
          <p:cNvGraphicFramePr>
            <a:graphicFrameLocks/>
          </p:cNvGraphicFramePr>
          <p:nvPr/>
        </p:nvGraphicFramePr>
        <p:xfrm>
          <a:off x="1163637" y="1516718"/>
          <a:ext cx="9839325" cy="1036320"/>
        </p:xfrm>
        <a:graphic>
          <a:graphicData uri="http://schemas.openxmlformats.org/drawingml/2006/table">
            <a:tbl>
              <a:tblPr firstRow="1" bandRow="1">
                <a:tableStyleId>{5C22544A-7EE6-4342-B048-85BDC9FD1C3A}</a:tableStyleId>
              </a:tblPr>
              <a:tblGrid>
                <a:gridCol w="8400487">
                  <a:extLst>
                    <a:ext uri="{9D8B030D-6E8A-4147-A177-3AD203B41FA5}">
                      <a16:colId xmlns:a16="http://schemas.microsoft.com/office/drawing/2014/main" val="2825970118"/>
                    </a:ext>
                  </a:extLst>
                </a:gridCol>
                <a:gridCol w="1438838">
                  <a:extLst>
                    <a:ext uri="{9D8B030D-6E8A-4147-A177-3AD203B41FA5}">
                      <a16:colId xmlns:a16="http://schemas.microsoft.com/office/drawing/2014/main" val="3043617346"/>
                    </a:ext>
                  </a:extLst>
                </a:gridCol>
              </a:tblGrid>
              <a:tr h="370840">
                <a:tc>
                  <a:txBody>
                    <a:bodyPr/>
                    <a:lstStyle/>
                    <a:p>
                      <a:pPr algn="ctr"/>
                      <a:r>
                        <a:rPr lang="en-US" sz="2800" dirty="0">
                          <a:solidFill>
                            <a:srgbClr val="FFFFFF"/>
                          </a:solidFill>
                        </a:rPr>
                        <a:t>Content</a:t>
                      </a:r>
                    </a:p>
                  </a:txBody>
                  <a:tcPr/>
                </a:tc>
                <a:tc>
                  <a:txBody>
                    <a:bodyPr/>
                    <a:lstStyle/>
                    <a:p>
                      <a:pPr algn="ctr"/>
                      <a:r>
                        <a:rPr lang="en-US" sz="2800" dirty="0">
                          <a:solidFill>
                            <a:srgbClr val="FFFFFF"/>
                          </a:solidFill>
                        </a:rPr>
                        <a:t>Points</a:t>
                      </a:r>
                    </a:p>
                  </a:txBody>
                  <a:tcPr/>
                </a:tc>
                <a:extLst>
                  <a:ext uri="{0D108BD9-81ED-4DB2-BD59-A6C34878D82A}">
                    <a16:rowId xmlns:a16="http://schemas.microsoft.com/office/drawing/2014/main" val="4029755389"/>
                  </a:ext>
                </a:extLst>
              </a:tr>
              <a:tr h="370840">
                <a:tc>
                  <a:txBody>
                    <a:bodyPr/>
                    <a:lstStyle/>
                    <a:p>
                      <a:r>
                        <a:rPr lang="en-US" sz="2800" dirty="0"/>
                        <a:t>Tenderness to deep palpation of the right medial heel</a:t>
                      </a:r>
                    </a:p>
                  </a:txBody>
                  <a:tcPr anchor="ctr"/>
                </a:tc>
                <a:tc>
                  <a:txBody>
                    <a:bodyPr/>
                    <a:lstStyle/>
                    <a:p>
                      <a:pPr algn="ctr"/>
                      <a:r>
                        <a:rPr lang="en-US" sz="2800" dirty="0"/>
                        <a:t>1</a:t>
                      </a:r>
                    </a:p>
                  </a:txBody>
                  <a:tcPr anchor="ctr"/>
                </a:tc>
                <a:extLst>
                  <a:ext uri="{0D108BD9-81ED-4DB2-BD59-A6C34878D82A}">
                    <a16:rowId xmlns:a16="http://schemas.microsoft.com/office/drawing/2014/main" val="3472913107"/>
                  </a:ext>
                </a:extLst>
              </a:tr>
            </a:tbl>
          </a:graphicData>
        </a:graphic>
      </p:graphicFrame>
    </p:spTree>
    <p:extLst>
      <p:ext uri="{BB962C8B-B14F-4D97-AF65-F5344CB8AC3E}">
        <p14:creationId xmlns:p14="http://schemas.microsoft.com/office/powerpoint/2010/main" val="33032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F4F1B-1593-862C-C590-AFD95ECB9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C82A-DC77-B5D4-888B-51EE942C678F}"/>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1BD8200A-55F6-511A-115F-D5A2F68CF5C9}"/>
              </a:ext>
            </a:extLst>
          </p:cNvPr>
          <p:cNvSpPr>
            <a:spLocks noGrp="1"/>
          </p:cNvSpPr>
          <p:nvPr>
            <p:ph idx="1"/>
          </p:nvPr>
        </p:nvSpPr>
        <p:spPr>
          <a:xfrm>
            <a:off x="838200" y="1825625"/>
            <a:ext cx="10515600" cy="4946650"/>
          </a:xfrm>
        </p:spPr>
        <p:txBody>
          <a:bodyPr/>
          <a:lstStyle/>
          <a:p>
            <a:pPr>
              <a:buFontTx/>
              <a:buChar char="-"/>
            </a:pPr>
            <a:r>
              <a:rPr lang="en-US" dirty="0"/>
              <a:t>Are LLM scores consistent and reliable?</a:t>
            </a:r>
          </a:p>
          <a:p>
            <a:pPr>
              <a:buFontTx/>
              <a:buChar char="-"/>
            </a:pPr>
            <a:endParaRPr lang="en-US" sz="800" dirty="0"/>
          </a:p>
          <a:p>
            <a:pPr>
              <a:buFontTx/>
              <a:buChar char="-"/>
            </a:pPr>
            <a:r>
              <a:rPr lang="en-US" dirty="0"/>
              <a:t>How does the LLM arriving at a specific score? (Transparency)</a:t>
            </a:r>
          </a:p>
          <a:p>
            <a:pPr>
              <a:buFontTx/>
              <a:buChar char="-"/>
            </a:pPr>
            <a:endParaRPr lang="en-US" sz="800" dirty="0"/>
          </a:p>
          <a:p>
            <a:pPr>
              <a:buFontTx/>
              <a:buChar char="-"/>
            </a:pPr>
            <a:r>
              <a:rPr lang="en-US" dirty="0"/>
              <a:t>How has the LLM’s scoring system been tested to ensure it works as intended?</a:t>
            </a:r>
          </a:p>
          <a:p>
            <a:pPr>
              <a:buFontTx/>
              <a:buChar char="-"/>
            </a:pPr>
            <a:endParaRPr lang="en-US" sz="800" dirty="0"/>
          </a:p>
          <a:p>
            <a:pPr>
              <a:buFontTx/>
              <a:buChar char="-"/>
            </a:pPr>
            <a:r>
              <a:rPr lang="en-US" dirty="0"/>
              <a:t>Is the scoring aligned with the intended learning objectives and outcomes?</a:t>
            </a:r>
          </a:p>
          <a:p>
            <a:pPr>
              <a:buFontTx/>
              <a:buChar char="-"/>
            </a:pPr>
            <a:endParaRPr lang="en-US" sz="800" dirty="0"/>
          </a:p>
          <a:p>
            <a:pPr>
              <a:buFontTx/>
              <a:buChar char="-"/>
            </a:pPr>
            <a:r>
              <a:rPr lang="en-US" dirty="0"/>
              <a:t>Does the scoring method fully capture the knowledge or skills the assessment is intended to measure?</a:t>
            </a:r>
          </a:p>
          <a:p>
            <a:pPr>
              <a:buFontTx/>
              <a:buChar char="-"/>
            </a:pPr>
            <a:endParaRPr lang="en-US" dirty="0"/>
          </a:p>
        </p:txBody>
      </p:sp>
      <p:sp>
        <p:nvSpPr>
          <p:cNvPr id="4" name="Rectangle: Rounded Corners 3">
            <a:extLst>
              <a:ext uri="{FF2B5EF4-FFF2-40B4-BE49-F238E27FC236}">
                <a16:creationId xmlns:a16="http://schemas.microsoft.com/office/drawing/2014/main" id="{E4C6A6E2-C773-9CB8-8625-55144329EA99}"/>
              </a:ext>
            </a:extLst>
          </p:cNvPr>
          <p:cNvSpPr/>
          <p:nvPr/>
        </p:nvSpPr>
        <p:spPr>
          <a:xfrm>
            <a:off x="616017" y="3214838"/>
            <a:ext cx="10737783" cy="1068404"/>
          </a:xfrm>
          <a:prstGeom prst="roundRect">
            <a:avLst/>
          </a:prstGeom>
          <a:noFill/>
          <a:ln w="38100">
            <a:solidFill>
              <a:schemeClr val="accent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2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5618-2849-9127-E1A8-816B59043666}"/>
              </a:ext>
            </a:extLst>
          </p:cNvPr>
          <p:cNvSpPr>
            <a:spLocks noGrp="1"/>
          </p:cNvSpPr>
          <p:nvPr>
            <p:ph type="title"/>
          </p:nvPr>
        </p:nvSpPr>
        <p:spPr/>
        <p:txBody>
          <a:bodyPr/>
          <a:lstStyle/>
          <a:p>
            <a:r>
              <a:rPr lang="en-US" dirty="0"/>
              <a:t>Testing LLM Graders </a:t>
            </a:r>
          </a:p>
        </p:txBody>
      </p:sp>
      <p:sp>
        <p:nvSpPr>
          <p:cNvPr id="3" name="Content Placeholder 2">
            <a:extLst>
              <a:ext uri="{FF2B5EF4-FFF2-40B4-BE49-F238E27FC236}">
                <a16:creationId xmlns:a16="http://schemas.microsoft.com/office/drawing/2014/main" id="{1EC20072-5556-535E-1D5B-B897B21782AE}"/>
              </a:ext>
            </a:extLst>
          </p:cNvPr>
          <p:cNvSpPr>
            <a:spLocks noGrp="1"/>
          </p:cNvSpPr>
          <p:nvPr>
            <p:ph idx="1"/>
          </p:nvPr>
        </p:nvSpPr>
        <p:spPr/>
        <p:txBody>
          <a:bodyPr/>
          <a:lstStyle/>
          <a:p>
            <a:r>
              <a:rPr lang="en-US" dirty="0"/>
              <a:t>Have at least 2 human graders to compare to LLM scores on a set of sample assessments</a:t>
            </a:r>
          </a:p>
          <a:p>
            <a:pPr lvl="1"/>
            <a:r>
              <a:rPr lang="en-US" dirty="0"/>
              <a:t>Compare interrater reliability between humans, each human and the LLM (Human 1 &amp;  Human 2; Human 1 &amp; LLM; Human 2 &amp; LLM)</a:t>
            </a:r>
          </a:p>
          <a:p>
            <a:pPr lvl="2"/>
            <a:r>
              <a:rPr lang="en-US" dirty="0"/>
              <a:t>Goal: have LLM score as reliably and accurately as any 2 humans</a:t>
            </a:r>
          </a:p>
          <a:p>
            <a:pPr lvl="2"/>
            <a:r>
              <a:rPr lang="en-US" dirty="0"/>
              <a:t>Just as good (or better) than human graders</a:t>
            </a:r>
          </a:p>
          <a:p>
            <a:pPr lvl="1"/>
            <a:r>
              <a:rPr lang="en-US" dirty="0"/>
              <a:t>Other methods of comparison:</a:t>
            </a:r>
          </a:p>
          <a:p>
            <a:pPr lvl="2"/>
            <a:r>
              <a:rPr lang="en-US" dirty="0"/>
              <a:t>Quadratic Weighted Kappa (QWK) : suited for ordinal data (holistic rubrics)</a:t>
            </a:r>
          </a:p>
          <a:p>
            <a:pPr lvl="2"/>
            <a:r>
              <a:rPr lang="en-US" dirty="0"/>
              <a:t>Category-adjacent scores : can see if LLM is consistently low or high (holistic rubrics)</a:t>
            </a:r>
          </a:p>
          <a:p>
            <a:pPr marL="0" indent="0">
              <a:buNone/>
            </a:pPr>
            <a:endParaRPr lang="en-US" dirty="0"/>
          </a:p>
        </p:txBody>
      </p:sp>
    </p:spTree>
    <p:extLst>
      <p:ext uri="{BB962C8B-B14F-4D97-AF65-F5344CB8AC3E}">
        <p14:creationId xmlns:p14="http://schemas.microsoft.com/office/powerpoint/2010/main" val="551949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2B99-6E57-F30D-105E-0D33FBA01947}"/>
              </a:ext>
            </a:extLst>
          </p:cNvPr>
          <p:cNvSpPr>
            <a:spLocks noGrp="1"/>
          </p:cNvSpPr>
          <p:nvPr>
            <p:ph type="title"/>
          </p:nvPr>
        </p:nvSpPr>
        <p:spPr/>
        <p:txBody>
          <a:bodyPr/>
          <a:lstStyle/>
          <a:p>
            <a:pPr algn="ctr"/>
            <a:r>
              <a:rPr lang="en-US" dirty="0"/>
              <a:t>Chatbots, Custom Chatbots, and APIs</a:t>
            </a:r>
          </a:p>
        </p:txBody>
      </p:sp>
      <p:pic>
        <p:nvPicPr>
          <p:cNvPr id="5" name="Content Placeholder 4" descr="A group of robots standing together&#10;&#10;AI-generated content may be incorrect.">
            <a:extLst>
              <a:ext uri="{FF2B5EF4-FFF2-40B4-BE49-F238E27FC236}">
                <a16:creationId xmlns:a16="http://schemas.microsoft.com/office/drawing/2014/main" id="{E4F8AA8F-2B57-3BCF-EDCB-4568115208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8832" y="1690688"/>
            <a:ext cx="4974336" cy="4974336"/>
          </a:xfrm>
        </p:spPr>
      </p:pic>
      <p:sp>
        <p:nvSpPr>
          <p:cNvPr id="6" name="TextBox 5">
            <a:extLst>
              <a:ext uri="{FF2B5EF4-FFF2-40B4-BE49-F238E27FC236}">
                <a16:creationId xmlns:a16="http://schemas.microsoft.com/office/drawing/2014/main" id="{F7D36092-F53C-19D8-70B1-A75302EA90A5}"/>
              </a:ext>
            </a:extLst>
          </p:cNvPr>
          <p:cNvSpPr txBox="1"/>
          <p:nvPr/>
        </p:nvSpPr>
        <p:spPr>
          <a:xfrm rot="1868936">
            <a:off x="10021061" y="442726"/>
            <a:ext cx="986617" cy="369332"/>
          </a:xfrm>
          <a:prstGeom prst="rect">
            <a:avLst/>
          </a:prstGeom>
          <a:noFill/>
        </p:spPr>
        <p:txBody>
          <a:bodyPr wrap="none" rtlCol="0">
            <a:spAutoFit/>
          </a:bodyPr>
          <a:lstStyle/>
          <a:p>
            <a:r>
              <a:rPr lang="en-US" dirty="0"/>
              <a:t>(oh my!)</a:t>
            </a:r>
          </a:p>
        </p:txBody>
      </p:sp>
    </p:spTree>
    <p:extLst>
      <p:ext uri="{BB962C8B-B14F-4D97-AF65-F5344CB8AC3E}">
        <p14:creationId xmlns:p14="http://schemas.microsoft.com/office/powerpoint/2010/main" val="1351938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F8CF-A1B9-FD5A-F5D4-847EDCC7810F}"/>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E5203774-154A-2439-4EF9-A4CADE24942A}"/>
              </a:ext>
            </a:extLst>
          </p:cNvPr>
          <p:cNvSpPr>
            <a:spLocks noGrp="1"/>
          </p:cNvSpPr>
          <p:nvPr>
            <p:ph idx="1"/>
          </p:nvPr>
        </p:nvSpPr>
        <p:spPr/>
        <p:txBody>
          <a:bodyPr/>
          <a:lstStyle/>
          <a:p>
            <a:r>
              <a:rPr lang="en-US" dirty="0"/>
              <a:t>Resembles human (text) conversations</a:t>
            </a:r>
          </a:p>
          <a:p>
            <a:r>
              <a:rPr lang="en-US" dirty="0"/>
              <a:t>Easy to use; requires no programming knowledge</a:t>
            </a:r>
          </a:p>
          <a:p>
            <a:r>
              <a:rPr lang="en-US" dirty="0"/>
              <a:t>Can easily provide feedback and continue prompting sessions</a:t>
            </a:r>
          </a:p>
          <a:p>
            <a:r>
              <a:rPr lang="en-US" dirty="0"/>
              <a:t>Requires a subscription</a:t>
            </a:r>
          </a:p>
          <a:p>
            <a:pPr lvl="1"/>
            <a:r>
              <a:rPr lang="en-US" dirty="0"/>
              <a:t>Some free options available; some have limited functionality / use</a:t>
            </a:r>
          </a:p>
          <a:p>
            <a:r>
              <a:rPr lang="en-US" dirty="0"/>
              <a:t>Cannot easily manipulate model parameters (e.g., temperature)</a:t>
            </a:r>
          </a:p>
          <a:p>
            <a:r>
              <a:rPr lang="en-US" dirty="0"/>
              <a:t>Can be laborious for use at scale</a:t>
            </a:r>
          </a:p>
        </p:txBody>
      </p:sp>
      <p:pic>
        <p:nvPicPr>
          <p:cNvPr id="5" name="Picture 4" descr="A white robot with a party hat&#10;&#10;AI-generated content may be incorrect.">
            <a:extLst>
              <a:ext uri="{FF2B5EF4-FFF2-40B4-BE49-F238E27FC236}">
                <a16:creationId xmlns:a16="http://schemas.microsoft.com/office/drawing/2014/main" id="{5550597D-855C-F5FF-FD22-759F2AD4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6213" y="93913"/>
            <a:ext cx="1448641" cy="1867985"/>
          </a:xfrm>
          <a:prstGeom prst="rect">
            <a:avLst/>
          </a:prstGeom>
        </p:spPr>
      </p:pic>
    </p:spTree>
    <p:extLst>
      <p:ext uri="{BB962C8B-B14F-4D97-AF65-F5344CB8AC3E}">
        <p14:creationId xmlns:p14="http://schemas.microsoft.com/office/powerpoint/2010/main" val="157718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52982-EA1A-429E-447E-4A1462ECD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9BBA6-13EA-60E7-2AAC-85EA62F577D3}"/>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9CDFAF18-F072-1214-52BE-C36C8F101236}"/>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53127A51-FD99-A6D2-4C08-863D226C2F48}"/>
              </a:ext>
            </a:extLst>
          </p:cNvPr>
          <p:cNvSpPr>
            <a:spLocks noGrp="1"/>
          </p:cNvSpPr>
          <p:nvPr>
            <p:ph sz="half" idx="2"/>
          </p:nvPr>
        </p:nvSpPr>
        <p:spPr>
          <a:xfrm>
            <a:off x="839788" y="2505074"/>
            <a:ext cx="5157787" cy="4352925"/>
          </a:xfrm>
          <a:ln>
            <a:solidFill>
              <a:schemeClr val="tx1"/>
            </a:solidFill>
          </a:ln>
        </p:spPr>
        <p:txBody>
          <a:bodyPr/>
          <a:lstStyle/>
          <a:p>
            <a:endParaRPr lang="en-US" dirty="0"/>
          </a:p>
        </p:txBody>
      </p:sp>
    </p:spTree>
    <p:extLst>
      <p:ext uri="{BB962C8B-B14F-4D97-AF65-F5344CB8AC3E}">
        <p14:creationId xmlns:p14="http://schemas.microsoft.com/office/powerpoint/2010/main" val="2697095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AAA2-7624-0A07-F983-DC5C786B0513}"/>
              </a:ext>
            </a:extLst>
          </p:cNvPr>
          <p:cNvSpPr>
            <a:spLocks noGrp="1"/>
          </p:cNvSpPr>
          <p:nvPr>
            <p:ph type="title"/>
          </p:nvPr>
        </p:nvSpPr>
        <p:spPr/>
        <p:txBody>
          <a:bodyPr/>
          <a:lstStyle/>
          <a:p>
            <a:r>
              <a:rPr lang="en-US" dirty="0"/>
              <a:t>LLM Chatbots</a:t>
            </a:r>
          </a:p>
        </p:txBody>
      </p:sp>
      <p:pic>
        <p:nvPicPr>
          <p:cNvPr id="5" name="Picture 4">
            <a:extLst>
              <a:ext uri="{FF2B5EF4-FFF2-40B4-BE49-F238E27FC236}">
                <a16:creationId xmlns:a16="http://schemas.microsoft.com/office/drawing/2014/main" id="{C56483C5-6135-FF59-A93A-A8D99B52034D}"/>
              </a:ext>
            </a:extLst>
          </p:cNvPr>
          <p:cNvPicPr>
            <a:picLocks noChangeAspect="1"/>
          </p:cNvPicPr>
          <p:nvPr/>
        </p:nvPicPr>
        <p:blipFill>
          <a:blip r:embed="rId2"/>
          <a:stretch>
            <a:fillRect/>
          </a:stretch>
        </p:blipFill>
        <p:spPr>
          <a:xfrm>
            <a:off x="4936062" y="285750"/>
            <a:ext cx="5408497" cy="6286500"/>
          </a:xfrm>
          <a:prstGeom prst="rect">
            <a:avLst/>
          </a:prstGeom>
          <a:ln>
            <a:solidFill>
              <a:schemeClr val="tx1"/>
            </a:solidFill>
          </a:ln>
        </p:spPr>
      </p:pic>
      <p:pic>
        <p:nvPicPr>
          <p:cNvPr id="7" name="Graphic 6" descr="Man with solid fill">
            <a:extLst>
              <a:ext uri="{FF2B5EF4-FFF2-40B4-BE49-F238E27FC236}">
                <a16:creationId xmlns:a16="http://schemas.microsoft.com/office/drawing/2014/main" id="{AEB4C103-52E9-A1BE-3E9E-B8FE29977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3380" y="2074069"/>
            <a:ext cx="1371600" cy="1371600"/>
          </a:xfrm>
          <a:prstGeom prst="rect">
            <a:avLst/>
          </a:prstGeom>
        </p:spPr>
      </p:pic>
      <p:pic>
        <p:nvPicPr>
          <p:cNvPr id="9" name="Graphic 8" descr="Artificial Intelligence with solid fill">
            <a:extLst>
              <a:ext uri="{FF2B5EF4-FFF2-40B4-BE49-F238E27FC236}">
                <a16:creationId xmlns:a16="http://schemas.microsoft.com/office/drawing/2014/main" id="{F2A82703-7301-1BFD-9D38-94F12E086D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7600" y="2981325"/>
            <a:ext cx="1371600" cy="1371600"/>
          </a:xfrm>
          <a:prstGeom prst="rect">
            <a:avLst/>
          </a:prstGeom>
        </p:spPr>
      </p:pic>
    </p:spTree>
    <p:extLst>
      <p:ext uri="{BB962C8B-B14F-4D97-AF65-F5344CB8AC3E}">
        <p14:creationId xmlns:p14="http://schemas.microsoft.com/office/powerpoint/2010/main" val="3524457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FB7C-E019-49A6-7F0B-C52728A92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19BB0-3FA2-7AA3-E1F5-40B93D7DB187}"/>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59CC2F24-8047-118C-9C9D-CBEAC9DA0E3A}"/>
              </a:ext>
            </a:extLst>
          </p:cNvPr>
          <p:cNvSpPr>
            <a:spLocks noGrp="1"/>
          </p:cNvSpPr>
          <p:nvPr>
            <p:ph idx="1"/>
          </p:nvPr>
        </p:nvSpPr>
        <p:spPr>
          <a:xfrm>
            <a:off x="463296" y="1825625"/>
            <a:ext cx="3006568" cy="3794125"/>
          </a:xfrm>
        </p:spPr>
        <p:txBody>
          <a:bodyPr/>
          <a:lstStyle/>
          <a:p>
            <a:r>
              <a:rPr lang="en-US" dirty="0"/>
              <a:t>Some (e.g., ChatGPT) have a “</a:t>
            </a:r>
            <a:r>
              <a:rPr lang="en-US" dirty="0">
                <a:hlinkClick r:id="rId2"/>
              </a:rPr>
              <a:t>playground</a:t>
            </a:r>
            <a:r>
              <a:rPr lang="en-US" dirty="0"/>
              <a:t>” mode</a:t>
            </a:r>
          </a:p>
          <a:p>
            <a:pPr lvl="1"/>
            <a:r>
              <a:rPr lang="en-US" dirty="0"/>
              <a:t>Requires a subscription (as of this writing)</a:t>
            </a:r>
          </a:p>
          <a:p>
            <a:r>
              <a:rPr lang="en-US" dirty="0"/>
              <a:t>Can alter model parameters</a:t>
            </a:r>
          </a:p>
        </p:txBody>
      </p:sp>
      <p:pic>
        <p:nvPicPr>
          <p:cNvPr id="5" name="Picture 4">
            <a:extLst>
              <a:ext uri="{FF2B5EF4-FFF2-40B4-BE49-F238E27FC236}">
                <a16:creationId xmlns:a16="http://schemas.microsoft.com/office/drawing/2014/main" id="{F9CA241D-F53A-D37B-CCF6-E8CABFFD9D96}"/>
              </a:ext>
            </a:extLst>
          </p:cNvPr>
          <p:cNvPicPr>
            <a:picLocks noChangeAspect="1"/>
          </p:cNvPicPr>
          <p:nvPr/>
        </p:nvPicPr>
        <p:blipFill>
          <a:blip r:embed="rId3"/>
          <a:stretch>
            <a:fillRect/>
          </a:stretch>
        </p:blipFill>
        <p:spPr>
          <a:xfrm>
            <a:off x="3510631" y="1992217"/>
            <a:ext cx="8099889" cy="3460940"/>
          </a:xfrm>
          <a:prstGeom prst="rect">
            <a:avLst/>
          </a:prstGeom>
          <a:ln>
            <a:solidFill>
              <a:schemeClr val="accent1"/>
            </a:solidFill>
          </a:ln>
        </p:spPr>
      </p:pic>
      <p:sp>
        <p:nvSpPr>
          <p:cNvPr id="4" name="Rectangle 3">
            <a:extLst>
              <a:ext uri="{FF2B5EF4-FFF2-40B4-BE49-F238E27FC236}">
                <a16:creationId xmlns:a16="http://schemas.microsoft.com/office/drawing/2014/main" id="{38438B14-F912-8B10-07A0-7D6F47078C8F}"/>
              </a:ext>
            </a:extLst>
          </p:cNvPr>
          <p:cNvSpPr/>
          <p:nvPr/>
        </p:nvSpPr>
        <p:spPr>
          <a:xfrm>
            <a:off x="9610344" y="2331719"/>
            <a:ext cx="2011680" cy="310896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446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C89C-4BE1-B8A4-30B4-68BF802CE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17D38-E609-C242-DEE3-D061715CD84A}"/>
              </a:ext>
            </a:extLst>
          </p:cNvPr>
          <p:cNvSpPr>
            <a:spLocks noGrp="1"/>
          </p:cNvSpPr>
          <p:nvPr>
            <p:ph type="title"/>
          </p:nvPr>
        </p:nvSpPr>
        <p:spPr/>
        <p:txBody>
          <a:bodyPr/>
          <a:lstStyle/>
          <a:p>
            <a:pPr algn="ctr"/>
            <a:r>
              <a:rPr lang="en-US" dirty="0"/>
              <a:t>Custom Chatbots</a:t>
            </a:r>
          </a:p>
        </p:txBody>
      </p:sp>
      <p:sp>
        <p:nvSpPr>
          <p:cNvPr id="3" name="Content Placeholder 2">
            <a:extLst>
              <a:ext uri="{FF2B5EF4-FFF2-40B4-BE49-F238E27FC236}">
                <a16:creationId xmlns:a16="http://schemas.microsoft.com/office/drawing/2014/main" id="{274B7260-EF52-7B48-6CE1-BB0AA3D58FDF}"/>
              </a:ext>
            </a:extLst>
          </p:cNvPr>
          <p:cNvSpPr>
            <a:spLocks noGrp="1"/>
          </p:cNvSpPr>
          <p:nvPr>
            <p:ph idx="1"/>
          </p:nvPr>
        </p:nvSpPr>
        <p:spPr/>
        <p:txBody>
          <a:bodyPr/>
          <a:lstStyle/>
          <a:p>
            <a:r>
              <a:rPr lang="en-US" dirty="0"/>
              <a:t>More companies are offering the ability to easily make Custom GPTs</a:t>
            </a:r>
          </a:p>
          <a:p>
            <a:endParaRPr lang="en-US" dirty="0"/>
          </a:p>
          <a:p>
            <a:r>
              <a:rPr lang="en-US" dirty="0"/>
              <a:t>Useful for repeating tasks; don’t have to re-prompt the model or provide instructions again</a:t>
            </a:r>
          </a:p>
          <a:p>
            <a:pPr lvl="1"/>
            <a:r>
              <a:rPr lang="en-US" dirty="0"/>
              <a:t>Global email writer (clarity, conciseness, and replace idioms)</a:t>
            </a:r>
          </a:p>
          <a:p>
            <a:pPr lvl="1"/>
            <a:r>
              <a:rPr lang="en-US" dirty="0"/>
              <a:t>Citation helper (paste </a:t>
            </a:r>
            <a:r>
              <a:rPr lang="en-US" dirty="0" err="1"/>
              <a:t>Bibtex</a:t>
            </a:r>
            <a:r>
              <a:rPr lang="en-US" dirty="0"/>
              <a:t> format and indicate desired reference style)</a:t>
            </a:r>
          </a:p>
          <a:p>
            <a:endParaRPr lang="en-US" dirty="0"/>
          </a:p>
        </p:txBody>
      </p:sp>
      <p:pic>
        <p:nvPicPr>
          <p:cNvPr id="5" name="Picture 4" descr="A cartoon head with a face and headphones&#10;&#10;AI-generated content may be incorrect.">
            <a:extLst>
              <a:ext uri="{FF2B5EF4-FFF2-40B4-BE49-F238E27FC236}">
                <a16:creationId xmlns:a16="http://schemas.microsoft.com/office/drawing/2014/main" id="{7A0E6CE0-B2EE-6BEB-0B93-D06B7267F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701" y="315635"/>
            <a:ext cx="940197" cy="1424541"/>
          </a:xfrm>
          <a:prstGeom prst="rect">
            <a:avLst/>
          </a:prstGeom>
        </p:spPr>
      </p:pic>
    </p:spTree>
    <p:extLst>
      <p:ext uri="{BB962C8B-B14F-4D97-AF65-F5344CB8AC3E}">
        <p14:creationId xmlns:p14="http://schemas.microsoft.com/office/powerpoint/2010/main" val="4139090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9CBD-F011-75EB-5A3B-D35851C60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6659-F8B6-8AC7-8DF0-C8C20A6A2882}"/>
              </a:ext>
            </a:extLst>
          </p:cNvPr>
          <p:cNvSpPr>
            <a:spLocks noGrp="1"/>
          </p:cNvSpPr>
          <p:nvPr>
            <p:ph type="title"/>
          </p:nvPr>
        </p:nvSpPr>
        <p:spPr/>
        <p:txBody>
          <a:bodyPr/>
          <a:lstStyle/>
          <a:p>
            <a:pPr algn="ctr"/>
            <a:r>
              <a:rPr lang="en-US" dirty="0"/>
              <a:t>Custom Chatbots</a:t>
            </a:r>
          </a:p>
        </p:txBody>
      </p:sp>
      <p:pic>
        <p:nvPicPr>
          <p:cNvPr id="9" name="Picture 8" descr="A screenshot of a phone&#10;&#10;AI-generated content may be incorrect.">
            <a:extLst>
              <a:ext uri="{FF2B5EF4-FFF2-40B4-BE49-F238E27FC236}">
                <a16:creationId xmlns:a16="http://schemas.microsoft.com/office/drawing/2014/main" id="{2BCF20FD-E827-82B5-8F05-EC578E9EF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1061"/>
            <a:ext cx="12192000" cy="5153254"/>
          </a:xfrm>
          <a:prstGeom prst="rect">
            <a:avLst/>
          </a:prstGeom>
        </p:spPr>
      </p:pic>
    </p:spTree>
    <p:extLst>
      <p:ext uri="{BB962C8B-B14F-4D97-AF65-F5344CB8AC3E}">
        <p14:creationId xmlns:p14="http://schemas.microsoft.com/office/powerpoint/2010/main" val="1217217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EFDB-83CE-0CE1-18B2-C3104D08C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40FB9-FFC1-BC2F-E587-50483DEB455A}"/>
              </a:ext>
            </a:extLst>
          </p:cNvPr>
          <p:cNvSpPr>
            <a:spLocks noGrp="1"/>
          </p:cNvSpPr>
          <p:nvPr>
            <p:ph type="title"/>
          </p:nvPr>
        </p:nvSpPr>
        <p:spPr/>
        <p:txBody>
          <a:bodyPr/>
          <a:lstStyle/>
          <a:p>
            <a:pPr algn="ctr"/>
            <a:r>
              <a:rPr lang="en-US" dirty="0"/>
              <a:t>Custom Chatbots</a:t>
            </a:r>
          </a:p>
        </p:txBody>
      </p:sp>
      <p:pic>
        <p:nvPicPr>
          <p:cNvPr id="4" name="Picture 3">
            <a:extLst>
              <a:ext uri="{FF2B5EF4-FFF2-40B4-BE49-F238E27FC236}">
                <a16:creationId xmlns:a16="http://schemas.microsoft.com/office/drawing/2014/main" id="{BB98F4F1-CF7D-F7EA-F576-EED9C39F22CD}"/>
              </a:ext>
            </a:extLst>
          </p:cNvPr>
          <p:cNvPicPr>
            <a:picLocks noChangeAspect="1"/>
          </p:cNvPicPr>
          <p:nvPr/>
        </p:nvPicPr>
        <p:blipFill>
          <a:blip r:embed="rId2"/>
          <a:stretch>
            <a:fillRect/>
          </a:stretch>
        </p:blipFill>
        <p:spPr>
          <a:xfrm>
            <a:off x="50176" y="1430014"/>
            <a:ext cx="12141824" cy="5150115"/>
          </a:xfrm>
          <a:prstGeom prst="rect">
            <a:avLst/>
          </a:prstGeom>
        </p:spPr>
      </p:pic>
    </p:spTree>
    <p:extLst>
      <p:ext uri="{BB962C8B-B14F-4D97-AF65-F5344CB8AC3E}">
        <p14:creationId xmlns:p14="http://schemas.microsoft.com/office/powerpoint/2010/main" val="720826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1B9D-5E0A-3921-55EA-00B773DC8FCD}"/>
              </a:ext>
            </a:extLst>
          </p:cNvPr>
          <p:cNvSpPr>
            <a:spLocks noGrp="1"/>
          </p:cNvSpPr>
          <p:nvPr>
            <p:ph type="title"/>
          </p:nvPr>
        </p:nvSpPr>
        <p:spPr/>
        <p:txBody>
          <a:bodyPr/>
          <a:lstStyle/>
          <a:p>
            <a:pPr algn="ctr"/>
            <a:r>
              <a:rPr lang="en-US" dirty="0"/>
              <a:t>Accessing LLMs via API</a:t>
            </a:r>
          </a:p>
        </p:txBody>
      </p:sp>
      <p:sp>
        <p:nvSpPr>
          <p:cNvPr id="3" name="Content Placeholder 2">
            <a:extLst>
              <a:ext uri="{FF2B5EF4-FFF2-40B4-BE49-F238E27FC236}">
                <a16:creationId xmlns:a16="http://schemas.microsoft.com/office/drawing/2014/main" id="{EB57EBC0-246C-26B2-F072-000E917899A1}"/>
              </a:ext>
            </a:extLst>
          </p:cNvPr>
          <p:cNvSpPr>
            <a:spLocks noGrp="1"/>
          </p:cNvSpPr>
          <p:nvPr>
            <p:ph idx="1"/>
          </p:nvPr>
        </p:nvSpPr>
        <p:spPr/>
        <p:txBody>
          <a:bodyPr/>
          <a:lstStyle/>
          <a:p>
            <a:r>
              <a:rPr lang="en-US" dirty="0"/>
              <a:t>Requires programming knowledge (e.g., Python, R, etc.)</a:t>
            </a:r>
          </a:p>
          <a:p>
            <a:r>
              <a:rPr lang="en-US" dirty="0"/>
              <a:t>Can be build into a workflow for larger tasks</a:t>
            </a:r>
          </a:p>
          <a:p>
            <a:r>
              <a:rPr lang="en-US" dirty="0"/>
              <a:t>Easier to manipulate model parameters</a:t>
            </a:r>
          </a:p>
          <a:p>
            <a:r>
              <a:rPr lang="en-US" dirty="0"/>
              <a:t>Cost per use</a:t>
            </a:r>
          </a:p>
          <a:p>
            <a:pPr lvl="1"/>
            <a:r>
              <a:rPr lang="en-US" dirty="0"/>
              <a:t>Based on number of tokens submitted and number of tokens returned</a:t>
            </a:r>
          </a:p>
          <a:p>
            <a:r>
              <a:rPr lang="en-US" dirty="0"/>
              <a:t>Cannot easily mimic conversations</a:t>
            </a:r>
          </a:p>
          <a:p>
            <a:pPr lvl="1"/>
            <a:r>
              <a:rPr lang="en-US" dirty="0"/>
              <a:t>Must include past exchanges in prompt requests</a:t>
            </a:r>
          </a:p>
          <a:p>
            <a:pPr lvl="1"/>
            <a:r>
              <a:rPr lang="en-US" dirty="0"/>
              <a:t>Must consider prompt token limits</a:t>
            </a:r>
          </a:p>
          <a:p>
            <a:pPr lvl="2"/>
            <a:r>
              <a:rPr lang="en-US" dirty="0"/>
              <a:t>Can summarize previous conversation or drop older messages</a:t>
            </a:r>
          </a:p>
          <a:p>
            <a:pPr lvl="1"/>
            <a:endParaRPr lang="en-US" dirty="0"/>
          </a:p>
        </p:txBody>
      </p:sp>
      <p:pic>
        <p:nvPicPr>
          <p:cNvPr id="5" name="Picture 4" descr="A silver robot with black eyes&#10;&#10;AI-generated content may be incorrect.">
            <a:extLst>
              <a:ext uri="{FF2B5EF4-FFF2-40B4-BE49-F238E27FC236}">
                <a16:creationId xmlns:a16="http://schemas.microsoft.com/office/drawing/2014/main" id="{2C52D39A-446D-31A7-C9EB-DA245B714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76" y="296809"/>
            <a:ext cx="1372397" cy="1461348"/>
          </a:xfrm>
          <a:prstGeom prst="rect">
            <a:avLst/>
          </a:prstGeom>
        </p:spPr>
      </p:pic>
    </p:spTree>
    <p:extLst>
      <p:ext uri="{BB962C8B-B14F-4D97-AF65-F5344CB8AC3E}">
        <p14:creationId xmlns:p14="http://schemas.microsoft.com/office/powerpoint/2010/main" val="1336639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83191-35E5-473C-3D83-77369743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FC1B4-ACE9-8184-D3B8-7C8A66475F6D}"/>
              </a:ext>
            </a:extLst>
          </p:cNvPr>
          <p:cNvSpPr>
            <a:spLocks noGrp="1"/>
          </p:cNvSpPr>
          <p:nvPr>
            <p:ph type="title"/>
          </p:nvPr>
        </p:nvSpPr>
        <p:spPr/>
        <p:txBody>
          <a:bodyPr/>
          <a:lstStyle/>
          <a:p>
            <a:pPr algn="ctr"/>
            <a:r>
              <a:rPr lang="en-US" dirty="0"/>
              <a:t>Accessing LLMs via API</a:t>
            </a:r>
          </a:p>
        </p:txBody>
      </p:sp>
      <p:pic>
        <p:nvPicPr>
          <p:cNvPr id="7" name="Content Placeholder 6">
            <a:extLst>
              <a:ext uri="{FF2B5EF4-FFF2-40B4-BE49-F238E27FC236}">
                <a16:creationId xmlns:a16="http://schemas.microsoft.com/office/drawing/2014/main" id="{49DABA5C-82CD-C90B-8C6C-84CECD333A3B}"/>
              </a:ext>
            </a:extLst>
          </p:cNvPr>
          <p:cNvPicPr>
            <a:picLocks noGrp="1" noChangeAspect="1"/>
          </p:cNvPicPr>
          <p:nvPr>
            <p:ph idx="1"/>
          </p:nvPr>
        </p:nvPicPr>
        <p:blipFill>
          <a:blip r:embed="rId2"/>
          <a:stretch>
            <a:fillRect/>
          </a:stretch>
        </p:blipFill>
        <p:spPr>
          <a:xfrm>
            <a:off x="361827" y="1690688"/>
            <a:ext cx="6841583" cy="4688765"/>
          </a:xfrm>
        </p:spPr>
      </p:pic>
      <p:sp>
        <p:nvSpPr>
          <p:cNvPr id="8" name="TextBox 7">
            <a:extLst>
              <a:ext uri="{FF2B5EF4-FFF2-40B4-BE49-F238E27FC236}">
                <a16:creationId xmlns:a16="http://schemas.microsoft.com/office/drawing/2014/main" id="{B08DCCCC-55AE-B6FF-0EB4-C4BA0872316D}"/>
              </a:ext>
            </a:extLst>
          </p:cNvPr>
          <p:cNvSpPr txBox="1"/>
          <p:nvPr/>
        </p:nvSpPr>
        <p:spPr>
          <a:xfrm>
            <a:off x="7203410" y="2213550"/>
            <a:ext cx="4368504" cy="2769989"/>
          </a:xfrm>
          <a:prstGeom prst="rect">
            <a:avLst/>
          </a:prstGeom>
          <a:noFill/>
        </p:spPr>
        <p:txBody>
          <a:bodyPr wrap="none" rtlCol="0">
            <a:spAutoFit/>
          </a:bodyPr>
          <a:lstStyle/>
          <a:p>
            <a:r>
              <a:rPr lang="en-US" dirty="0"/>
              <a:t>API Key = specific to a user (or project)</a:t>
            </a:r>
          </a:p>
          <a:p>
            <a:endParaRPr lang="en-US" dirty="0"/>
          </a:p>
          <a:p>
            <a:endParaRPr lang="en-US" dirty="0"/>
          </a:p>
          <a:p>
            <a:r>
              <a:rPr lang="en-US" dirty="0"/>
              <a:t>A long series of letters and numbers:</a:t>
            </a:r>
          </a:p>
          <a:p>
            <a:r>
              <a:rPr lang="en-US" sz="1200" dirty="0">
                <a:latin typeface="Courier New" panose="02070309020205020404" pitchFamily="49" charset="0"/>
                <a:cs typeface="Courier New" panose="02070309020205020404" pitchFamily="49" charset="0"/>
              </a:rPr>
              <a:t>‘sk-1234567890abcdefGHIJKLMNOPQRSTUVWXYZ1234’</a:t>
            </a:r>
          </a:p>
          <a:p>
            <a:endParaRPr lang="en-US" dirty="0"/>
          </a:p>
          <a:p>
            <a:endParaRPr lang="en-US" dirty="0"/>
          </a:p>
          <a:p>
            <a:endParaRPr lang="en-US" dirty="0"/>
          </a:p>
          <a:p>
            <a:endParaRPr lang="en-US" dirty="0"/>
          </a:p>
          <a:p>
            <a:endParaRPr lang="en-US" dirty="0"/>
          </a:p>
        </p:txBody>
      </p:sp>
      <p:cxnSp>
        <p:nvCxnSpPr>
          <p:cNvPr id="10" name="Straight Arrow Connector 9">
            <a:extLst>
              <a:ext uri="{FF2B5EF4-FFF2-40B4-BE49-F238E27FC236}">
                <a16:creationId xmlns:a16="http://schemas.microsoft.com/office/drawing/2014/main" id="{771FD7AC-A635-E7F9-8797-C14BD2AAC334}"/>
              </a:ext>
            </a:extLst>
          </p:cNvPr>
          <p:cNvCxnSpPr/>
          <p:nvPr/>
        </p:nvCxnSpPr>
        <p:spPr>
          <a:xfrm flipH="1">
            <a:off x="3182112" y="2414016"/>
            <a:ext cx="4021298" cy="5669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569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903-4817-F392-A502-1DACB623BAF9}"/>
              </a:ext>
            </a:extLst>
          </p:cNvPr>
          <p:cNvSpPr>
            <a:spLocks noGrp="1"/>
          </p:cNvSpPr>
          <p:nvPr>
            <p:ph type="title"/>
          </p:nvPr>
        </p:nvSpPr>
        <p:spPr>
          <a:xfrm>
            <a:off x="838200" y="285751"/>
            <a:ext cx="3552826" cy="1404938"/>
          </a:xfrm>
        </p:spPr>
        <p:txBody>
          <a:bodyPr>
            <a:normAutofit/>
          </a:bodyPr>
          <a:lstStyle/>
          <a:p>
            <a:r>
              <a:rPr lang="en-US" sz="4800" dirty="0"/>
              <a:t>OSCE Grader</a:t>
            </a:r>
          </a:p>
        </p:txBody>
      </p:sp>
      <p:pic>
        <p:nvPicPr>
          <p:cNvPr id="5" name="Picture 4">
            <a:extLst>
              <a:ext uri="{FF2B5EF4-FFF2-40B4-BE49-F238E27FC236}">
                <a16:creationId xmlns:a16="http://schemas.microsoft.com/office/drawing/2014/main" id="{06B378E5-47D1-5D27-FAC0-157C9D15685D}"/>
              </a:ext>
            </a:extLst>
          </p:cNvPr>
          <p:cNvPicPr>
            <a:picLocks noChangeAspect="1"/>
          </p:cNvPicPr>
          <p:nvPr/>
        </p:nvPicPr>
        <p:blipFill>
          <a:blip r:embed="rId2"/>
          <a:stretch>
            <a:fillRect/>
          </a:stretch>
        </p:blipFill>
        <p:spPr>
          <a:xfrm>
            <a:off x="221104" y="1429966"/>
            <a:ext cx="9383395" cy="5062909"/>
          </a:xfrm>
          <a:prstGeom prst="rect">
            <a:avLst/>
          </a:prstGeom>
        </p:spPr>
      </p:pic>
      <p:pic>
        <p:nvPicPr>
          <p:cNvPr id="7" name="Picture 6" descr="A qr code with a dinosaur&#10;&#10;AI-generated content may be incorrect.">
            <a:extLst>
              <a:ext uri="{FF2B5EF4-FFF2-40B4-BE49-F238E27FC236}">
                <a16:creationId xmlns:a16="http://schemas.microsoft.com/office/drawing/2014/main" id="{24E6E346-6A59-5B3E-3780-6CE7F998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088" y="2603768"/>
            <a:ext cx="3338008" cy="3338008"/>
          </a:xfrm>
          <a:prstGeom prst="rect">
            <a:avLst/>
          </a:prstGeom>
          <a:ln>
            <a:solidFill>
              <a:schemeClr val="tx1"/>
            </a:solidFill>
          </a:ln>
        </p:spPr>
      </p:pic>
      <p:sp>
        <p:nvSpPr>
          <p:cNvPr id="8" name="TextBox 7">
            <a:extLst>
              <a:ext uri="{FF2B5EF4-FFF2-40B4-BE49-F238E27FC236}">
                <a16:creationId xmlns:a16="http://schemas.microsoft.com/office/drawing/2014/main" id="{58E2C962-91BD-5089-68D8-17A90EDEC8DF}"/>
              </a:ext>
            </a:extLst>
          </p:cNvPr>
          <p:cNvSpPr txBox="1"/>
          <p:nvPr/>
        </p:nvSpPr>
        <p:spPr>
          <a:xfrm>
            <a:off x="4543426" y="757387"/>
            <a:ext cx="6901248" cy="461665"/>
          </a:xfrm>
          <a:prstGeom prst="rect">
            <a:avLst/>
          </a:prstGeom>
          <a:noFill/>
        </p:spPr>
        <p:txBody>
          <a:bodyPr wrap="none" rtlCol="0">
            <a:spAutoFit/>
          </a:bodyPr>
          <a:lstStyle/>
          <a:p>
            <a:r>
              <a:rPr lang="en-US" sz="2400" dirty="0">
                <a:hlinkClick r:id="rId4"/>
              </a:rPr>
              <a:t>https://github.com/christopherjnash/OSCE-Grader</a:t>
            </a:r>
            <a:endParaRPr lang="en-US" sz="2400" dirty="0"/>
          </a:p>
        </p:txBody>
      </p:sp>
    </p:spTree>
    <p:extLst>
      <p:ext uri="{BB962C8B-B14F-4D97-AF65-F5344CB8AC3E}">
        <p14:creationId xmlns:p14="http://schemas.microsoft.com/office/powerpoint/2010/main" val="110990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10A-D433-BC2B-8710-3A4B8F542D2C}"/>
              </a:ext>
            </a:extLst>
          </p:cNvPr>
          <p:cNvSpPr>
            <a:spLocks noGrp="1"/>
          </p:cNvSpPr>
          <p:nvPr>
            <p:ph type="title"/>
          </p:nvPr>
        </p:nvSpPr>
        <p:spPr/>
        <p:txBody>
          <a:bodyPr/>
          <a:lstStyle/>
          <a:p>
            <a:r>
              <a:rPr lang="en-US"/>
              <a:t>Proprietary and Open-Source Models</a:t>
            </a:r>
            <a:endParaRPr lang="en-US" dirty="0"/>
          </a:p>
        </p:txBody>
      </p:sp>
      <p:pic>
        <p:nvPicPr>
          <p:cNvPr id="5" name="Content Placeholder 4" descr="A person in a tuxedo and a robot&#10;&#10;AI-generated content may be incorrect.">
            <a:extLst>
              <a:ext uri="{FF2B5EF4-FFF2-40B4-BE49-F238E27FC236}">
                <a16:creationId xmlns:a16="http://schemas.microsoft.com/office/drawing/2014/main" id="{02AC7367-9B78-226F-4B1B-3FE71797DD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3240" y="1577974"/>
            <a:ext cx="4785519" cy="4785519"/>
          </a:xfrm>
        </p:spPr>
      </p:pic>
    </p:spTree>
    <p:extLst>
      <p:ext uri="{BB962C8B-B14F-4D97-AF65-F5344CB8AC3E}">
        <p14:creationId xmlns:p14="http://schemas.microsoft.com/office/powerpoint/2010/main" val="3484168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A754-47AB-27F5-1DDF-7ED467B78EF3}"/>
              </a:ext>
            </a:extLst>
          </p:cNvPr>
          <p:cNvSpPr>
            <a:spLocks noGrp="1"/>
          </p:cNvSpPr>
          <p:nvPr>
            <p:ph type="title"/>
          </p:nvPr>
        </p:nvSpPr>
        <p:spPr/>
        <p:txBody>
          <a:bodyPr/>
          <a:lstStyle/>
          <a:p>
            <a:r>
              <a:rPr lang="en-US" dirty="0"/>
              <a:t>Proprietary Models</a:t>
            </a:r>
          </a:p>
        </p:txBody>
      </p:sp>
      <p:sp>
        <p:nvSpPr>
          <p:cNvPr id="3" name="Content Placeholder 2">
            <a:extLst>
              <a:ext uri="{FF2B5EF4-FFF2-40B4-BE49-F238E27FC236}">
                <a16:creationId xmlns:a16="http://schemas.microsoft.com/office/drawing/2014/main" id="{AC716E65-B0CD-2DC5-1A96-502ADFD17DE4}"/>
              </a:ext>
            </a:extLst>
          </p:cNvPr>
          <p:cNvSpPr>
            <a:spLocks noGrp="1"/>
          </p:cNvSpPr>
          <p:nvPr>
            <p:ph idx="1"/>
          </p:nvPr>
        </p:nvSpPr>
        <p:spPr>
          <a:xfrm>
            <a:off x="838200" y="1825624"/>
            <a:ext cx="10515600" cy="5032375"/>
          </a:xfrm>
        </p:spPr>
        <p:txBody>
          <a:bodyPr/>
          <a:lstStyle/>
          <a:p>
            <a:r>
              <a:rPr lang="en-US" dirty="0"/>
              <a:t>Example: </a:t>
            </a:r>
            <a:r>
              <a:rPr lang="en-US" dirty="0">
                <a:hlinkClick r:id="rId2"/>
              </a:rPr>
              <a:t>OpenAI’s ChatGPT</a:t>
            </a:r>
            <a:endParaRPr lang="en-US" dirty="0"/>
          </a:p>
          <a:p>
            <a:r>
              <a:rPr lang="en-US" dirty="0"/>
              <a:t>Easy framework for use</a:t>
            </a:r>
          </a:p>
          <a:p>
            <a:pPr lvl="1"/>
            <a:r>
              <a:rPr lang="en-US" dirty="0"/>
              <a:t>Chatbot and API capabilities</a:t>
            </a:r>
          </a:p>
          <a:p>
            <a:r>
              <a:rPr lang="en-US" dirty="0"/>
              <a:t>Must pay to use chatbots and for API interactions</a:t>
            </a:r>
          </a:p>
          <a:p>
            <a:pPr lvl="1"/>
            <a:r>
              <a:rPr lang="en-US" dirty="0"/>
              <a:t>Limited free versions available</a:t>
            </a:r>
          </a:p>
          <a:p>
            <a:r>
              <a:rPr lang="en-US" dirty="0"/>
              <a:t>Cannot directly access model parameters</a:t>
            </a:r>
          </a:p>
          <a:p>
            <a:pPr lvl="1"/>
            <a:r>
              <a:rPr lang="en-US" dirty="0"/>
              <a:t>Don’t know exactly how the models are being implemented</a:t>
            </a:r>
          </a:p>
          <a:p>
            <a:pPr lvl="1"/>
            <a:r>
              <a:rPr lang="en-US" dirty="0"/>
              <a:t>Not just the “black-box” parts; </a:t>
            </a:r>
            <a:r>
              <a:rPr lang="en-US" i="1" dirty="0"/>
              <a:t>all</a:t>
            </a:r>
            <a:r>
              <a:rPr lang="en-US" dirty="0"/>
              <a:t> parts</a:t>
            </a:r>
          </a:p>
          <a:p>
            <a:r>
              <a:rPr lang="en-US" dirty="0"/>
              <a:t>May make changes to established models</a:t>
            </a:r>
          </a:p>
          <a:p>
            <a:pPr lvl="1"/>
            <a:r>
              <a:rPr lang="en-US" dirty="0"/>
              <a:t>Can have downstream effects if built into a workflow</a:t>
            </a:r>
          </a:p>
          <a:p>
            <a:endParaRPr lang="en-US" dirty="0"/>
          </a:p>
          <a:p>
            <a:endParaRPr lang="en-US" dirty="0"/>
          </a:p>
        </p:txBody>
      </p:sp>
      <p:pic>
        <p:nvPicPr>
          <p:cNvPr id="5" name="Picture 4">
            <a:extLst>
              <a:ext uri="{FF2B5EF4-FFF2-40B4-BE49-F238E27FC236}">
                <a16:creationId xmlns:a16="http://schemas.microsoft.com/office/drawing/2014/main" id="{69CB395B-E5A9-88E3-EE03-5DCE2D551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11" y="1568449"/>
            <a:ext cx="2457214" cy="5032375"/>
          </a:xfrm>
          <a:prstGeom prst="rect">
            <a:avLst/>
          </a:prstGeom>
        </p:spPr>
      </p:pic>
    </p:spTree>
    <p:extLst>
      <p:ext uri="{BB962C8B-B14F-4D97-AF65-F5344CB8AC3E}">
        <p14:creationId xmlns:p14="http://schemas.microsoft.com/office/powerpoint/2010/main" val="336083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49565-AA69-B003-034D-D1D05F19FD2B}"/>
              </a:ext>
            </a:extLst>
          </p:cNvPr>
          <p:cNvPicPr>
            <a:picLocks noChangeAspect="1"/>
          </p:cNvPicPr>
          <p:nvPr/>
        </p:nvPicPr>
        <p:blipFill>
          <a:blip r:embed="rId2"/>
          <a:stretch>
            <a:fillRect/>
          </a:stretch>
        </p:blipFill>
        <p:spPr>
          <a:xfrm>
            <a:off x="283724" y="153453"/>
            <a:ext cx="11624552" cy="6551094"/>
          </a:xfrm>
          <a:prstGeom prst="rect">
            <a:avLst/>
          </a:prstGeom>
          <a:ln w="38100">
            <a:solidFill>
              <a:schemeClr val="tx1"/>
            </a:solidFill>
          </a:ln>
        </p:spPr>
      </p:pic>
    </p:spTree>
    <p:extLst>
      <p:ext uri="{BB962C8B-B14F-4D97-AF65-F5344CB8AC3E}">
        <p14:creationId xmlns:p14="http://schemas.microsoft.com/office/powerpoint/2010/main" val="3804222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1F0D-E78F-3267-AD73-DD1BA558D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0E88C-716F-4516-5D7F-91513A0020BA}"/>
              </a:ext>
            </a:extLst>
          </p:cNvPr>
          <p:cNvSpPr>
            <a:spLocks noGrp="1"/>
          </p:cNvSpPr>
          <p:nvPr>
            <p:ph type="title"/>
          </p:nvPr>
        </p:nvSpPr>
        <p:spPr/>
        <p:txBody>
          <a:bodyPr/>
          <a:lstStyle/>
          <a:p>
            <a:r>
              <a:rPr lang="en-US" dirty="0"/>
              <a:t>Open-source Models</a:t>
            </a:r>
          </a:p>
        </p:txBody>
      </p:sp>
      <p:sp>
        <p:nvSpPr>
          <p:cNvPr id="3" name="Content Placeholder 2">
            <a:extLst>
              <a:ext uri="{FF2B5EF4-FFF2-40B4-BE49-F238E27FC236}">
                <a16:creationId xmlns:a16="http://schemas.microsoft.com/office/drawing/2014/main" id="{A7802280-6A31-585E-593F-F4BB62D7FB70}"/>
              </a:ext>
            </a:extLst>
          </p:cNvPr>
          <p:cNvSpPr>
            <a:spLocks noGrp="1"/>
          </p:cNvSpPr>
          <p:nvPr>
            <p:ph idx="1"/>
          </p:nvPr>
        </p:nvSpPr>
        <p:spPr>
          <a:xfrm>
            <a:off x="838200" y="1825624"/>
            <a:ext cx="8572500" cy="5032375"/>
          </a:xfrm>
        </p:spPr>
        <p:txBody>
          <a:bodyPr>
            <a:normAutofit/>
          </a:bodyPr>
          <a:lstStyle/>
          <a:p>
            <a:r>
              <a:rPr lang="en-US" dirty="0"/>
              <a:t>Many available at </a:t>
            </a:r>
            <a:r>
              <a:rPr lang="en-US" dirty="0">
                <a:hlinkClick r:id="rId2"/>
              </a:rPr>
              <a:t>huggingface.co</a:t>
            </a:r>
            <a:r>
              <a:rPr lang="en-US" dirty="0"/>
              <a:t>; </a:t>
            </a:r>
            <a:r>
              <a:rPr lang="en-US" dirty="0">
                <a:hlinkClick r:id="rId3"/>
              </a:rPr>
              <a:t>new Llama models</a:t>
            </a:r>
            <a:endParaRPr lang="en-US" dirty="0"/>
          </a:p>
          <a:p>
            <a:r>
              <a:rPr lang="en-US" dirty="0"/>
              <a:t>Does not require any direct costs</a:t>
            </a:r>
          </a:p>
          <a:p>
            <a:pPr lvl="1"/>
            <a:r>
              <a:rPr lang="en-US" dirty="0"/>
              <a:t>Hardware and software required to use the models</a:t>
            </a:r>
          </a:p>
          <a:p>
            <a:r>
              <a:rPr lang="en-US" dirty="0"/>
              <a:t>Requires building an easy interface for use</a:t>
            </a:r>
          </a:p>
          <a:p>
            <a:r>
              <a:rPr lang="en-US" dirty="0"/>
              <a:t>Can directly access model parameters</a:t>
            </a:r>
          </a:p>
          <a:p>
            <a:pPr lvl="1"/>
            <a:r>
              <a:rPr lang="en-US" dirty="0"/>
              <a:t>“Black-box” (optimization / probabilistic aspects) still the same</a:t>
            </a:r>
          </a:p>
          <a:p>
            <a:pPr lvl="1"/>
            <a:r>
              <a:rPr lang="en-US" b="1" dirty="0"/>
              <a:t>Can more easily customize use of models by further training or by altering the model parameters</a:t>
            </a:r>
          </a:p>
          <a:p>
            <a:r>
              <a:rPr lang="en-US" dirty="0"/>
              <a:t>Will not change unless you (or your organization) make changes</a:t>
            </a:r>
          </a:p>
          <a:p>
            <a:endParaRPr lang="en-US" dirty="0"/>
          </a:p>
          <a:p>
            <a:endParaRPr lang="en-US" dirty="0"/>
          </a:p>
        </p:txBody>
      </p:sp>
      <p:pic>
        <p:nvPicPr>
          <p:cNvPr id="5" name="Picture 4" descr="A robot with many round eyes and wires&#10;&#10;AI-generated content may be incorrect.">
            <a:extLst>
              <a:ext uri="{FF2B5EF4-FFF2-40B4-BE49-F238E27FC236}">
                <a16:creationId xmlns:a16="http://schemas.microsoft.com/office/drawing/2014/main" id="{719114F8-7226-D916-4BD0-97DC119E8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1764" y="733425"/>
            <a:ext cx="2459736" cy="5954539"/>
          </a:xfrm>
          <a:prstGeom prst="rect">
            <a:avLst/>
          </a:prstGeom>
        </p:spPr>
      </p:pic>
    </p:spTree>
    <p:extLst>
      <p:ext uri="{BB962C8B-B14F-4D97-AF65-F5344CB8AC3E}">
        <p14:creationId xmlns:p14="http://schemas.microsoft.com/office/powerpoint/2010/main" val="1458827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0E51-FE36-C64C-DC95-4D1BE5DE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D30F1-8AAA-FFA5-7EAB-B707F05DAA87}"/>
              </a:ext>
            </a:extLst>
          </p:cNvPr>
          <p:cNvSpPr>
            <a:spLocks noGrp="1"/>
          </p:cNvSpPr>
          <p:nvPr>
            <p:ph type="title"/>
          </p:nvPr>
        </p:nvSpPr>
        <p:spPr/>
        <p:txBody>
          <a:bodyPr/>
          <a:lstStyle/>
          <a:p>
            <a:pPr algn="ctr"/>
            <a:r>
              <a:rPr lang="en-US" dirty="0"/>
              <a:t>Chatbot vs. API Usage</a:t>
            </a:r>
          </a:p>
        </p:txBody>
      </p:sp>
      <p:sp>
        <p:nvSpPr>
          <p:cNvPr id="3" name="Text Placeholder 2">
            <a:extLst>
              <a:ext uri="{FF2B5EF4-FFF2-40B4-BE49-F238E27FC236}">
                <a16:creationId xmlns:a16="http://schemas.microsoft.com/office/drawing/2014/main" id="{7C7C896A-DBBE-40A9-4C8C-7F3FFAEAEBA7}"/>
              </a:ext>
            </a:extLst>
          </p:cNvPr>
          <p:cNvSpPr>
            <a:spLocks noGrp="1"/>
          </p:cNvSpPr>
          <p:nvPr>
            <p:ph type="body" idx="1"/>
          </p:nvPr>
        </p:nvSpPr>
        <p:spPr/>
        <p:txBody>
          <a:bodyPr>
            <a:normAutofit/>
          </a:bodyPr>
          <a:lstStyle/>
          <a:p>
            <a:pPr algn="ctr"/>
            <a:r>
              <a:rPr lang="en-US" sz="3200" dirty="0"/>
              <a:t>Chatbot / Custom Chatbot</a:t>
            </a:r>
          </a:p>
        </p:txBody>
      </p:sp>
      <p:sp>
        <p:nvSpPr>
          <p:cNvPr id="4" name="Content Placeholder 3">
            <a:extLst>
              <a:ext uri="{FF2B5EF4-FFF2-40B4-BE49-F238E27FC236}">
                <a16:creationId xmlns:a16="http://schemas.microsoft.com/office/drawing/2014/main" id="{2F5C81D2-1EC5-C24E-E248-79E23BE3728F}"/>
              </a:ext>
            </a:extLst>
          </p:cNvPr>
          <p:cNvSpPr>
            <a:spLocks noGrp="1"/>
          </p:cNvSpPr>
          <p:nvPr>
            <p:ph sz="half" idx="2"/>
          </p:nvPr>
        </p:nvSpPr>
        <p:spPr>
          <a:xfrm>
            <a:off x="839788" y="2505075"/>
            <a:ext cx="5157787" cy="4216400"/>
          </a:xfrm>
        </p:spPr>
        <p:txBody>
          <a:bodyPr>
            <a:normAutofit lnSpcReduction="10000"/>
          </a:bodyPr>
          <a:lstStyle/>
          <a:p>
            <a:r>
              <a:rPr lang="en-US" dirty="0"/>
              <a:t>Easier user interface; requires no programming knowledge</a:t>
            </a:r>
          </a:p>
          <a:p>
            <a:r>
              <a:rPr lang="en-US" dirty="0"/>
              <a:t>Can provide feedback / continue prompting sessions</a:t>
            </a:r>
          </a:p>
          <a:p>
            <a:r>
              <a:rPr lang="en-US" dirty="0"/>
              <a:t>Single cost (monthly subscription)</a:t>
            </a:r>
          </a:p>
          <a:p>
            <a:r>
              <a:rPr lang="en-US" dirty="0"/>
              <a:t>Not able to easily vary model parameters (e.g., Temperature)</a:t>
            </a:r>
          </a:p>
          <a:p>
            <a:r>
              <a:rPr lang="en-US" dirty="0"/>
              <a:t>Can be laborious for use at scale</a:t>
            </a:r>
          </a:p>
        </p:txBody>
      </p:sp>
      <p:sp>
        <p:nvSpPr>
          <p:cNvPr id="5" name="Text Placeholder 4">
            <a:extLst>
              <a:ext uri="{FF2B5EF4-FFF2-40B4-BE49-F238E27FC236}">
                <a16:creationId xmlns:a16="http://schemas.microsoft.com/office/drawing/2014/main" id="{D240DAB8-EC0A-4D15-CF8D-626822877196}"/>
              </a:ext>
            </a:extLst>
          </p:cNvPr>
          <p:cNvSpPr>
            <a:spLocks noGrp="1"/>
          </p:cNvSpPr>
          <p:nvPr>
            <p:ph type="body" sz="quarter" idx="3"/>
          </p:nvPr>
        </p:nvSpPr>
        <p:spPr/>
        <p:txBody>
          <a:bodyPr/>
          <a:lstStyle/>
          <a:p>
            <a:pPr algn="ctr"/>
            <a:r>
              <a:rPr lang="en-US" sz="3200" dirty="0"/>
              <a:t>API</a:t>
            </a:r>
            <a:endParaRPr lang="en-US" dirty="0"/>
          </a:p>
        </p:txBody>
      </p:sp>
      <p:sp>
        <p:nvSpPr>
          <p:cNvPr id="6" name="Content Placeholder 5">
            <a:extLst>
              <a:ext uri="{FF2B5EF4-FFF2-40B4-BE49-F238E27FC236}">
                <a16:creationId xmlns:a16="http://schemas.microsoft.com/office/drawing/2014/main" id="{2DC1A411-0CA5-1B89-35A0-8941D713CFAF}"/>
              </a:ext>
            </a:extLst>
          </p:cNvPr>
          <p:cNvSpPr>
            <a:spLocks noGrp="1"/>
          </p:cNvSpPr>
          <p:nvPr>
            <p:ph sz="quarter" idx="4"/>
          </p:nvPr>
        </p:nvSpPr>
        <p:spPr>
          <a:xfrm>
            <a:off x="6172200" y="2505074"/>
            <a:ext cx="5183188" cy="4216399"/>
          </a:xfrm>
        </p:spPr>
        <p:txBody>
          <a:bodyPr>
            <a:normAutofit lnSpcReduction="10000"/>
          </a:bodyPr>
          <a:lstStyle/>
          <a:p>
            <a:r>
              <a:rPr lang="en-US" sz="3200" dirty="0"/>
              <a:t>Can build into a program so can be used at scale</a:t>
            </a:r>
          </a:p>
          <a:p>
            <a:r>
              <a:rPr lang="en-US" sz="3200" dirty="0"/>
              <a:t>Easy to manipulate model parameters</a:t>
            </a:r>
          </a:p>
          <a:p>
            <a:r>
              <a:rPr lang="en-US" sz="3200" dirty="0"/>
              <a:t>Cost per use (</a:t>
            </a:r>
            <a:r>
              <a:rPr lang="en-US" sz="3200" dirty="0">
                <a:hlinkClick r:id="rId2"/>
              </a:rPr>
              <a:t>e.g. OpenAI</a:t>
            </a:r>
            <a:r>
              <a:rPr lang="en-US" sz="3200" dirty="0"/>
              <a:t>)</a:t>
            </a:r>
          </a:p>
          <a:p>
            <a:r>
              <a:rPr lang="en-US" sz="3200" dirty="0"/>
              <a:t>Requires some programming knowledge</a:t>
            </a:r>
          </a:p>
          <a:p>
            <a:r>
              <a:rPr lang="en-US" sz="3200" dirty="0"/>
              <a:t>Cannot continue prompting sessions</a:t>
            </a:r>
          </a:p>
          <a:p>
            <a:endParaRPr lang="en-US" sz="3200" dirty="0"/>
          </a:p>
        </p:txBody>
      </p:sp>
      <p:sp>
        <p:nvSpPr>
          <p:cNvPr id="7" name="Slide Number Placeholder 6">
            <a:extLst>
              <a:ext uri="{FF2B5EF4-FFF2-40B4-BE49-F238E27FC236}">
                <a16:creationId xmlns:a16="http://schemas.microsoft.com/office/drawing/2014/main" id="{6B956E91-0E6D-2C81-1499-B0FD056F1863}"/>
              </a:ext>
            </a:extLst>
          </p:cNvPr>
          <p:cNvSpPr>
            <a:spLocks noGrp="1"/>
          </p:cNvSpPr>
          <p:nvPr>
            <p:ph type="sldNum" sz="quarter" idx="12"/>
          </p:nvPr>
        </p:nvSpPr>
        <p:spPr/>
        <p:txBody>
          <a:bodyPr/>
          <a:lstStyle/>
          <a:p>
            <a:fld id="{EFED11C7-8F2B-4FDD-B1D8-6A3CB9D47A86}" type="slidenum">
              <a:rPr lang="en-US" smtClean="0"/>
              <a:t>61</a:t>
            </a:fld>
            <a:endParaRPr lang="en-US"/>
          </a:p>
        </p:txBody>
      </p:sp>
    </p:spTree>
    <p:extLst>
      <p:ext uri="{BB962C8B-B14F-4D97-AF65-F5344CB8AC3E}">
        <p14:creationId xmlns:p14="http://schemas.microsoft.com/office/powerpoint/2010/main" val="1168991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797A-98DC-FEE2-A656-202C3B28C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AEB8D-0DA0-445E-A66E-C50A21AA3744}"/>
              </a:ext>
            </a:extLst>
          </p:cNvPr>
          <p:cNvSpPr>
            <a:spLocks noGrp="1"/>
          </p:cNvSpPr>
          <p:nvPr>
            <p:ph type="title"/>
          </p:nvPr>
        </p:nvSpPr>
        <p:spPr/>
        <p:txBody>
          <a:bodyPr/>
          <a:lstStyle/>
          <a:p>
            <a:r>
              <a:rPr lang="en-US" dirty="0"/>
              <a:t>Use LLMs Responsibly: Data Privacy</a:t>
            </a:r>
          </a:p>
        </p:txBody>
      </p:sp>
      <p:sp>
        <p:nvSpPr>
          <p:cNvPr id="3" name="Content Placeholder 2">
            <a:extLst>
              <a:ext uri="{FF2B5EF4-FFF2-40B4-BE49-F238E27FC236}">
                <a16:creationId xmlns:a16="http://schemas.microsoft.com/office/drawing/2014/main" id="{5486FE9A-4F26-2750-BB68-E116086F6C09}"/>
              </a:ext>
            </a:extLst>
          </p:cNvPr>
          <p:cNvSpPr>
            <a:spLocks noGrp="1"/>
          </p:cNvSpPr>
          <p:nvPr>
            <p:ph idx="1"/>
          </p:nvPr>
        </p:nvSpPr>
        <p:spPr/>
        <p:txBody>
          <a:bodyPr/>
          <a:lstStyle/>
          <a:p>
            <a:r>
              <a:rPr lang="en-US" dirty="0"/>
              <a:t>Data Privacy and Security</a:t>
            </a:r>
          </a:p>
          <a:p>
            <a:pPr lvl="1"/>
            <a:r>
              <a:rPr lang="en-US" dirty="0"/>
              <a:t>Never submit any personally identifiable information (PII), patient data, or student records to an AI model (including GPTs).</a:t>
            </a:r>
          </a:p>
          <a:p>
            <a:pPr lvl="1"/>
            <a:endParaRPr lang="en-US" dirty="0"/>
          </a:p>
          <a:p>
            <a:pPr lvl="1"/>
            <a:r>
              <a:rPr lang="en-US" dirty="0"/>
              <a:t>Understand GPT </a:t>
            </a:r>
            <a:r>
              <a:rPr lang="en-US" b="1" dirty="0"/>
              <a:t>data retention </a:t>
            </a:r>
            <a:r>
              <a:rPr lang="en-US" dirty="0"/>
              <a:t>policies – some AI providers may log or store inputs/outputs.</a:t>
            </a:r>
          </a:p>
          <a:p>
            <a:pPr lvl="1"/>
            <a:endParaRPr lang="en-US" dirty="0"/>
          </a:p>
          <a:p>
            <a:pPr lvl="1"/>
            <a:r>
              <a:rPr lang="en-US" b="1" dirty="0"/>
              <a:t>Assume that all interactions with GPTs are not private </a:t>
            </a:r>
            <a:r>
              <a:rPr lang="en-US" dirty="0"/>
              <a:t>unless you have checked with the appropriate IT and legal people at your institution</a:t>
            </a:r>
          </a:p>
          <a:p>
            <a:pPr lvl="1"/>
            <a:endParaRPr lang="en-US" dirty="0"/>
          </a:p>
        </p:txBody>
      </p:sp>
    </p:spTree>
    <p:extLst>
      <p:ext uri="{BB962C8B-B14F-4D97-AF65-F5344CB8AC3E}">
        <p14:creationId xmlns:p14="http://schemas.microsoft.com/office/powerpoint/2010/main" val="2414811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A76-3447-5CE3-D21C-FA858E876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C6AD-017F-D6BB-DFB8-C167FA767056}"/>
              </a:ext>
            </a:extLst>
          </p:cNvPr>
          <p:cNvSpPr>
            <a:spLocks noGrp="1"/>
          </p:cNvSpPr>
          <p:nvPr>
            <p:ph type="title"/>
          </p:nvPr>
        </p:nvSpPr>
        <p:spPr/>
        <p:txBody>
          <a:bodyPr/>
          <a:lstStyle/>
          <a:p>
            <a:r>
              <a:rPr lang="en-US" dirty="0"/>
              <a:t>Use LLMs Responsibly: Compliance</a:t>
            </a:r>
          </a:p>
        </p:txBody>
      </p:sp>
      <p:sp>
        <p:nvSpPr>
          <p:cNvPr id="3" name="Content Placeholder 2">
            <a:extLst>
              <a:ext uri="{FF2B5EF4-FFF2-40B4-BE49-F238E27FC236}">
                <a16:creationId xmlns:a16="http://schemas.microsoft.com/office/drawing/2014/main" id="{0121C890-1AE8-3BD2-1CD2-7D3DF95A7840}"/>
              </a:ext>
            </a:extLst>
          </p:cNvPr>
          <p:cNvSpPr>
            <a:spLocks noGrp="1"/>
          </p:cNvSpPr>
          <p:nvPr>
            <p:ph idx="1"/>
          </p:nvPr>
        </p:nvSpPr>
        <p:spPr>
          <a:xfrm>
            <a:off x="838200" y="1405000"/>
            <a:ext cx="10515600" cy="4712335"/>
          </a:xfrm>
        </p:spPr>
        <p:txBody>
          <a:bodyPr>
            <a:normAutofit/>
          </a:bodyPr>
          <a:lstStyle/>
          <a:p>
            <a:pPr marL="0" indent="0" algn="ctr">
              <a:buNone/>
            </a:pPr>
            <a:r>
              <a:rPr lang="en-US" dirty="0"/>
              <a:t>AI usage policies vary by region</a:t>
            </a:r>
          </a:p>
          <a:p>
            <a:r>
              <a:rPr lang="en-US" b="1" dirty="0"/>
              <a:t>National</a:t>
            </a:r>
          </a:p>
          <a:p>
            <a:pPr lvl="1"/>
            <a:r>
              <a:rPr lang="en-US" dirty="0"/>
              <a:t>Ensure that all AI use follows all national mandates</a:t>
            </a:r>
          </a:p>
          <a:p>
            <a:r>
              <a:rPr lang="en-US" b="1" dirty="0"/>
              <a:t>State</a:t>
            </a:r>
          </a:p>
          <a:p>
            <a:pPr lvl="1"/>
            <a:r>
              <a:rPr lang="en-US" dirty="0"/>
              <a:t>States may have additional mandates or guidelines around AI use in addition to national regulations</a:t>
            </a:r>
          </a:p>
          <a:p>
            <a:r>
              <a:rPr lang="en-US" b="1" dirty="0"/>
              <a:t>Local institution</a:t>
            </a:r>
          </a:p>
          <a:p>
            <a:pPr lvl="1"/>
            <a:r>
              <a:rPr lang="en-US" dirty="0"/>
              <a:t>Even further, your institution or organization may have specific guidelines around AI use</a:t>
            </a:r>
          </a:p>
          <a:p>
            <a:pPr lvl="1"/>
            <a:r>
              <a:rPr lang="en-US" dirty="0">
                <a:hlinkClick r:id="rId2"/>
              </a:rPr>
              <a:t>AAMC has a website </a:t>
            </a:r>
            <a:r>
              <a:rPr lang="en-US" dirty="0"/>
              <a:t>specifically dedicated to these matters</a:t>
            </a:r>
          </a:p>
        </p:txBody>
      </p:sp>
      <p:sp>
        <p:nvSpPr>
          <p:cNvPr id="4" name="TextBox 3">
            <a:extLst>
              <a:ext uri="{FF2B5EF4-FFF2-40B4-BE49-F238E27FC236}">
                <a16:creationId xmlns:a16="http://schemas.microsoft.com/office/drawing/2014/main" id="{F1B263EE-9471-9C30-E16E-B395DF792B15}"/>
              </a:ext>
            </a:extLst>
          </p:cNvPr>
          <p:cNvSpPr txBox="1"/>
          <p:nvPr/>
        </p:nvSpPr>
        <p:spPr>
          <a:xfrm>
            <a:off x="60960" y="6183738"/>
            <a:ext cx="12070080" cy="461665"/>
          </a:xfrm>
          <a:prstGeom prst="rect">
            <a:avLst/>
          </a:prstGeom>
          <a:noFill/>
          <a:ln w="38100">
            <a:solidFill>
              <a:srgbClr val="FF0000"/>
            </a:solidFill>
          </a:ln>
        </p:spPr>
        <p:txBody>
          <a:bodyPr wrap="none" rtlCol="0">
            <a:spAutoFit/>
          </a:bodyPr>
          <a:lstStyle/>
          <a:p>
            <a:r>
              <a:rPr lang="en-US" sz="2400" b="1" dirty="0"/>
              <a:t>Before using AI/GPTs in any operational setting, consult your legal and IT departments.</a:t>
            </a:r>
          </a:p>
        </p:txBody>
      </p:sp>
    </p:spTree>
    <p:extLst>
      <p:ext uri="{BB962C8B-B14F-4D97-AF65-F5344CB8AC3E}">
        <p14:creationId xmlns:p14="http://schemas.microsoft.com/office/powerpoint/2010/main" val="323323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5060-44C1-4D01-F48C-72D1F3841871}"/>
            </a:ext>
          </a:extLst>
        </p:cNvPr>
        <p:cNvGrpSpPr/>
        <p:nvPr/>
      </p:nvGrpSpPr>
      <p:grpSpPr>
        <a:xfrm>
          <a:off x="0" y="0"/>
          <a:ext cx="0" cy="0"/>
          <a:chOff x="0" y="0"/>
          <a:chExt cx="0" cy="0"/>
        </a:xfrm>
      </p:grpSpPr>
      <p:sp>
        <p:nvSpPr>
          <p:cNvPr id="138" name="PAGE TITLE TEXT…">
            <a:extLst>
              <a:ext uri="{FF2B5EF4-FFF2-40B4-BE49-F238E27FC236}">
                <a16:creationId xmlns:a16="http://schemas.microsoft.com/office/drawing/2014/main" id="{B9A69371-485D-3AB9-0D5C-A5B83DF2830B}"/>
              </a:ext>
            </a:extLst>
          </p:cNvPr>
          <p:cNvSpPr txBox="1">
            <a:spLocks noGrp="1"/>
          </p:cNvSpPr>
          <p:nvPr>
            <p:ph type="title"/>
          </p:nvPr>
        </p:nvSpPr>
        <p:spPr/>
        <p:txBody>
          <a:bodyPr>
            <a:normAutofit/>
          </a:bodyPr>
          <a:lstStyle/>
          <a:p>
            <a:r>
              <a:rPr lang="en-US" sz="2800" dirty="0">
                <a:solidFill>
                  <a:schemeClr val="bg1"/>
                </a:solidFill>
              </a:rPr>
              <a:t>NBME MICROCREDENTIALING </a:t>
            </a:r>
            <a:br>
              <a:rPr lang="en-US" sz="2800" dirty="0">
                <a:solidFill>
                  <a:schemeClr val="bg1"/>
                </a:solidFill>
              </a:rPr>
            </a:br>
            <a:r>
              <a:rPr lang="en-US" sz="2800" dirty="0">
                <a:solidFill>
                  <a:schemeClr val="bg1"/>
                </a:solidFill>
              </a:rPr>
              <a:t>SHORT COURSE</a:t>
            </a:r>
          </a:p>
        </p:txBody>
      </p:sp>
      <p:sp>
        <p:nvSpPr>
          <p:cNvPr id="139" name="Page text Ini a nusant est…">
            <a:extLst>
              <a:ext uri="{FF2B5EF4-FFF2-40B4-BE49-F238E27FC236}">
                <a16:creationId xmlns:a16="http://schemas.microsoft.com/office/drawing/2014/main" id="{592516FB-E473-9869-29BC-E581275EA5B7}"/>
              </a:ext>
            </a:extLst>
          </p:cNvPr>
          <p:cNvSpPr txBox="1">
            <a:spLocks noGrp="1"/>
          </p:cNvSpPr>
          <p:nvPr>
            <p:ph type="body" sz="half" idx="15"/>
          </p:nvPr>
        </p:nvSpPr>
        <p:spPr>
          <a:xfrm>
            <a:off x="623542" y="1428531"/>
            <a:ext cx="5632796" cy="5067519"/>
          </a:xfrm>
        </p:spPr>
        <p:txBody>
          <a:bodyPr>
            <a:noAutofit/>
          </a:bodyPr>
          <a:lstStyle/>
          <a:p>
            <a:pPr marL="0" indent="0">
              <a:buNone/>
            </a:pPr>
            <a:r>
              <a:rPr lang="en-US" sz="2400" b="0" dirty="0"/>
              <a:t>Later this year NBME will begin offering </a:t>
            </a:r>
            <a:r>
              <a:rPr lang="en-US" sz="2400" dirty="0"/>
              <a:t>free </a:t>
            </a:r>
            <a:r>
              <a:rPr lang="en-US" sz="2400" dirty="0" err="1"/>
              <a:t>microcredentialing</a:t>
            </a:r>
            <a:r>
              <a:rPr lang="en-US" sz="2400" dirty="0"/>
              <a:t> short courses. </a:t>
            </a:r>
            <a:r>
              <a:rPr lang="en-US" sz="2400" b="0" dirty="0"/>
              <a:t>Be among the first to enroll in our introductory course:</a:t>
            </a:r>
          </a:p>
          <a:p>
            <a:pPr marL="0" indent="0">
              <a:buNone/>
            </a:pPr>
            <a:endParaRPr lang="en-US" sz="1050" b="0" dirty="0"/>
          </a:p>
          <a:p>
            <a:pPr marL="0" indent="0" algn="ctr">
              <a:buNone/>
            </a:pPr>
            <a:r>
              <a:rPr lang="en-US" sz="2800" dirty="0"/>
              <a:t>“A Primer for Using Generative Artificial Intelligence in Medical Education.”</a:t>
            </a:r>
          </a:p>
          <a:p>
            <a:pPr marL="0" indent="0" algn="ctr">
              <a:buNone/>
            </a:pPr>
            <a:endParaRPr lang="en-US" sz="800" dirty="0"/>
          </a:p>
          <a:p>
            <a:pPr marL="0" indent="0">
              <a:buNone/>
            </a:pPr>
            <a:r>
              <a:rPr lang="en-US" sz="2400" dirty="0"/>
              <a:t>Scan the QR code </a:t>
            </a:r>
            <a:r>
              <a:rPr lang="en-US" sz="2400" b="0" dirty="0"/>
              <a:t>to stay informed and reserve your spot when registration opens!</a:t>
            </a:r>
          </a:p>
        </p:txBody>
      </p:sp>
      <p:pic>
        <p:nvPicPr>
          <p:cNvPr id="3" name="Picture 2" descr="A qr code on a white background&#10;&#10;AI-generated content may be incorrect.">
            <a:extLst>
              <a:ext uri="{FF2B5EF4-FFF2-40B4-BE49-F238E27FC236}">
                <a16:creationId xmlns:a16="http://schemas.microsoft.com/office/drawing/2014/main" id="{8FA6A532-98C3-0809-59E1-F9E4653E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51" y="1795657"/>
            <a:ext cx="4114800" cy="4114800"/>
          </a:xfrm>
          <a:prstGeom prst="rect">
            <a:avLst/>
          </a:prstGeom>
          <a:ln w="38100">
            <a:solidFill>
              <a:srgbClr val="3376C1"/>
            </a:solidFill>
          </a:ln>
        </p:spPr>
      </p:pic>
    </p:spTree>
    <p:extLst>
      <p:ext uri="{BB962C8B-B14F-4D97-AF65-F5344CB8AC3E}">
        <p14:creationId xmlns:p14="http://schemas.microsoft.com/office/powerpoint/2010/main" val="422488918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2BD9A-FE60-6BBD-52FA-9427F9BD3F2A}"/>
              </a:ext>
            </a:extLst>
          </p:cNvPr>
          <p:cNvSpPr>
            <a:spLocks noGrp="1"/>
          </p:cNvSpPr>
          <p:nvPr>
            <p:ph idx="1"/>
          </p:nvPr>
        </p:nvSpPr>
        <p:spPr>
          <a:xfrm>
            <a:off x="1572243" y="303847"/>
            <a:ext cx="3800475" cy="3119914"/>
          </a:xfrm>
        </p:spPr>
        <p:txBody>
          <a:bodyPr>
            <a:normAutofit/>
          </a:bodyPr>
          <a:lstStyle/>
          <a:p>
            <a:pPr marL="0" indent="0">
              <a:buNone/>
            </a:pPr>
            <a:r>
              <a:rPr lang="en-US" dirty="0"/>
              <a:t>Questions? Feedback?</a:t>
            </a:r>
          </a:p>
          <a:p>
            <a:pPr marL="0" indent="0">
              <a:buNone/>
            </a:pPr>
            <a:endParaRPr lang="en-US" dirty="0"/>
          </a:p>
          <a:p>
            <a:pPr marL="0" indent="0">
              <a:buNone/>
            </a:pPr>
            <a:r>
              <a:rPr lang="en-US" dirty="0"/>
              <a:t>Christopher Runyon</a:t>
            </a:r>
          </a:p>
          <a:p>
            <a:pPr marL="0" indent="0">
              <a:buNone/>
            </a:pPr>
            <a:r>
              <a:rPr lang="en-US" dirty="0">
                <a:hlinkClick r:id="rId2"/>
              </a:rPr>
              <a:t>CRunyon@nbme.org</a:t>
            </a:r>
            <a:endParaRPr lang="en-US" dirty="0"/>
          </a:p>
          <a:p>
            <a:pPr marL="0" indent="0">
              <a:buNone/>
            </a:pPr>
            <a:endParaRPr lang="en-US" dirty="0"/>
          </a:p>
          <a:p>
            <a:pPr marL="0" indent="0">
              <a:buNone/>
            </a:pPr>
            <a:r>
              <a:rPr lang="en-US" dirty="0"/>
              <a:t>or use this QR Code</a:t>
            </a:r>
          </a:p>
          <a:p>
            <a:pPr marL="0" indent="0">
              <a:buNone/>
            </a:pPr>
            <a:endParaRPr lang="en-US" dirty="0"/>
          </a:p>
        </p:txBody>
      </p:sp>
      <p:pic>
        <p:nvPicPr>
          <p:cNvPr id="4" name="Picture 3">
            <a:extLst>
              <a:ext uri="{FF2B5EF4-FFF2-40B4-BE49-F238E27FC236}">
                <a16:creationId xmlns:a16="http://schemas.microsoft.com/office/drawing/2014/main" id="{C23C172A-22F6-7F1D-FFD4-83AC6731A4C9}"/>
              </a:ext>
            </a:extLst>
          </p:cNvPr>
          <p:cNvPicPr>
            <a:picLocks noChangeAspect="1"/>
          </p:cNvPicPr>
          <p:nvPr/>
        </p:nvPicPr>
        <p:blipFill>
          <a:blip r:embed="rId3"/>
          <a:stretch>
            <a:fillRect/>
          </a:stretch>
        </p:blipFill>
        <p:spPr>
          <a:xfrm>
            <a:off x="7391400" y="1109663"/>
            <a:ext cx="4286250" cy="4286250"/>
          </a:xfrm>
          <a:prstGeom prst="rect">
            <a:avLst/>
          </a:prstGeom>
          <a:ln w="38100">
            <a:solidFill>
              <a:schemeClr val="tx1"/>
            </a:solidFill>
          </a:ln>
        </p:spPr>
      </p:pic>
      <p:sp>
        <p:nvSpPr>
          <p:cNvPr id="6" name="TextBox 5">
            <a:extLst>
              <a:ext uri="{FF2B5EF4-FFF2-40B4-BE49-F238E27FC236}">
                <a16:creationId xmlns:a16="http://schemas.microsoft.com/office/drawing/2014/main" id="{D69D34EF-4296-58ED-8EB9-068C3980A408}"/>
              </a:ext>
            </a:extLst>
          </p:cNvPr>
          <p:cNvSpPr txBox="1"/>
          <p:nvPr/>
        </p:nvSpPr>
        <p:spPr>
          <a:xfrm>
            <a:off x="7674303" y="505838"/>
            <a:ext cx="3720442" cy="584775"/>
          </a:xfrm>
          <a:prstGeom prst="rect">
            <a:avLst/>
          </a:prstGeom>
          <a:noFill/>
          <a:ln w="12700">
            <a:solidFill>
              <a:schemeClr val="tx1"/>
            </a:solidFill>
          </a:ln>
        </p:spPr>
        <p:txBody>
          <a:bodyPr wrap="none" rtlCol="0">
            <a:spAutoFit/>
          </a:bodyPr>
          <a:lstStyle/>
          <a:p>
            <a:r>
              <a:rPr lang="en-US" sz="3200" dirty="0"/>
              <a:t>Presentation Slides:</a:t>
            </a:r>
          </a:p>
        </p:txBody>
      </p:sp>
      <p:pic>
        <p:nvPicPr>
          <p:cNvPr id="10" name="Picture 9" descr="A qr code on a white background&#10;&#10;AI-generated content may be incorrect.">
            <a:extLst>
              <a:ext uri="{FF2B5EF4-FFF2-40B4-BE49-F238E27FC236}">
                <a16:creationId xmlns:a16="http://schemas.microsoft.com/office/drawing/2014/main" id="{63562E45-1A02-89AC-9531-54C69ACE8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76" y="3562350"/>
            <a:ext cx="2857500" cy="2857500"/>
          </a:xfrm>
          <a:prstGeom prst="rect">
            <a:avLst/>
          </a:prstGeom>
          <a:ln w="38100">
            <a:solidFill>
              <a:schemeClr val="tx1"/>
            </a:solidFill>
          </a:ln>
        </p:spPr>
      </p:pic>
      <p:sp>
        <p:nvSpPr>
          <p:cNvPr id="11" name="Arrow: Curved Down 10">
            <a:extLst>
              <a:ext uri="{FF2B5EF4-FFF2-40B4-BE49-F238E27FC236}">
                <a16:creationId xmlns:a16="http://schemas.microsoft.com/office/drawing/2014/main" id="{A7FA30E9-D2D5-48F1-6CDD-9307188CCB3B}"/>
              </a:ext>
            </a:extLst>
          </p:cNvPr>
          <p:cNvSpPr/>
          <p:nvPr/>
        </p:nvSpPr>
        <p:spPr>
          <a:xfrm rot="4867656">
            <a:off x="4800601" y="3009900"/>
            <a:ext cx="781049" cy="64770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655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657A-BBAB-6126-A0FE-7E6AE41730E4}"/>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1FC8192F-4606-A3FE-236D-05ED6C59B26A}"/>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DBC25BEA-1E8C-32A7-DD1E-19432D90FBAF}"/>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Tree>
    <p:extLst>
      <p:ext uri="{BB962C8B-B14F-4D97-AF65-F5344CB8AC3E}">
        <p14:creationId xmlns:p14="http://schemas.microsoft.com/office/powerpoint/2010/main" val="2711235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D1968-8DFD-6F28-F1A2-D298C968B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960B7-A18B-E381-5E31-114F8A941D3A}"/>
              </a:ext>
            </a:extLst>
          </p:cNvPr>
          <p:cNvSpPr>
            <a:spLocks noGrp="1"/>
          </p:cNvSpPr>
          <p:nvPr>
            <p:ph type="title"/>
          </p:nvPr>
        </p:nvSpPr>
        <p:spPr/>
        <p:txBody>
          <a:bodyPr/>
          <a:lstStyle/>
          <a:p>
            <a:pPr algn="ctr"/>
            <a:r>
              <a:rPr lang="en-US" dirty="0"/>
              <a:t>Scoring Rubrics</a:t>
            </a:r>
          </a:p>
        </p:txBody>
      </p:sp>
      <p:sp>
        <p:nvSpPr>
          <p:cNvPr id="3" name="Text Placeholder 2">
            <a:extLst>
              <a:ext uri="{FF2B5EF4-FFF2-40B4-BE49-F238E27FC236}">
                <a16:creationId xmlns:a16="http://schemas.microsoft.com/office/drawing/2014/main" id="{7B094CA7-817B-93D9-B6A4-4CC2B369C1AC}"/>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729082DB-8CCA-8EE3-D66F-F9DEF5DB5828}"/>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
        <p:nvSpPr>
          <p:cNvPr id="5" name="Text Placeholder 4">
            <a:extLst>
              <a:ext uri="{FF2B5EF4-FFF2-40B4-BE49-F238E27FC236}">
                <a16:creationId xmlns:a16="http://schemas.microsoft.com/office/drawing/2014/main" id="{6127F5B3-1452-242C-7F45-D1FB6DFC8C85}"/>
              </a:ext>
            </a:extLst>
          </p:cNvPr>
          <p:cNvSpPr>
            <a:spLocks noGrp="1"/>
          </p:cNvSpPr>
          <p:nvPr>
            <p:ph type="body" sz="quarter" idx="3"/>
          </p:nvPr>
        </p:nvSpPr>
        <p:spPr>
          <a:ln>
            <a:solidFill>
              <a:schemeClr val="tx1"/>
            </a:solidFill>
          </a:ln>
        </p:spPr>
        <p:txBody>
          <a:bodyPr anchor="ctr">
            <a:normAutofit/>
          </a:bodyPr>
          <a:lstStyle/>
          <a:p>
            <a:pPr algn="ctr"/>
            <a:r>
              <a:rPr lang="en-US" sz="2800" dirty="0"/>
              <a:t>Holistic Rubrics</a:t>
            </a:r>
          </a:p>
        </p:txBody>
      </p:sp>
      <p:sp>
        <p:nvSpPr>
          <p:cNvPr id="6" name="Content Placeholder 5">
            <a:extLst>
              <a:ext uri="{FF2B5EF4-FFF2-40B4-BE49-F238E27FC236}">
                <a16:creationId xmlns:a16="http://schemas.microsoft.com/office/drawing/2014/main" id="{A6A32021-7137-DCF0-193A-958052F24F90}"/>
              </a:ext>
            </a:extLst>
          </p:cNvPr>
          <p:cNvSpPr>
            <a:spLocks noGrp="1"/>
          </p:cNvSpPr>
          <p:nvPr>
            <p:ph sz="quarter" idx="4"/>
          </p:nvPr>
        </p:nvSpPr>
        <p:spPr>
          <a:ln>
            <a:solidFill>
              <a:schemeClr val="tx1"/>
            </a:solidFill>
          </a:ln>
        </p:spPr>
        <p:txBody>
          <a:bodyPr/>
          <a:lstStyle/>
          <a:p>
            <a:endParaRPr lang="en-US" dirty="0"/>
          </a:p>
        </p:txBody>
      </p:sp>
    </p:spTree>
    <p:extLst>
      <p:ext uri="{BB962C8B-B14F-4D97-AF65-F5344CB8AC3E}">
        <p14:creationId xmlns:p14="http://schemas.microsoft.com/office/powerpoint/2010/main" val="98943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C70B-54CD-2EB1-8F6A-3433AC2780B5}"/>
              </a:ext>
            </a:extLst>
          </p:cNvPr>
          <p:cNvPicPr>
            <a:picLocks noChangeAspect="1"/>
          </p:cNvPicPr>
          <p:nvPr/>
        </p:nvPicPr>
        <p:blipFill>
          <a:blip r:embed="rId2"/>
          <a:stretch>
            <a:fillRect/>
          </a:stretch>
        </p:blipFill>
        <p:spPr>
          <a:xfrm>
            <a:off x="1902519" y="114300"/>
            <a:ext cx="8386961" cy="6629400"/>
          </a:xfrm>
          <a:prstGeom prst="rect">
            <a:avLst/>
          </a:prstGeom>
          <a:ln>
            <a:solidFill>
              <a:schemeClr val="tx1"/>
            </a:solidFill>
          </a:ln>
        </p:spPr>
      </p:pic>
    </p:spTree>
    <p:extLst>
      <p:ext uri="{BB962C8B-B14F-4D97-AF65-F5344CB8AC3E}">
        <p14:creationId xmlns:p14="http://schemas.microsoft.com/office/powerpoint/2010/main" val="1366299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3665</TotalTime>
  <Words>3790</Words>
  <Application>Microsoft Office PowerPoint</Application>
  <PresentationFormat>Widescreen</PresentationFormat>
  <Paragraphs>533</Paragraphs>
  <Slides>65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Aptos</vt:lpstr>
      <vt:lpstr>Aptos Display</vt:lpstr>
      <vt:lpstr>Arial</vt:lpstr>
      <vt:lpstr>Cascadia Mono SemiBold</vt:lpstr>
      <vt:lpstr>Courier New</vt:lpstr>
      <vt:lpstr>Söhne</vt:lpstr>
      <vt:lpstr>Office Theme</vt:lpstr>
      <vt:lpstr>Using LLMs to Assist with Grading OSCE Notes</vt:lpstr>
      <vt:lpstr>Disclaimer</vt:lpstr>
      <vt:lpstr>Learning Objectives</vt:lpstr>
      <vt:lpstr>Scoring Rubrics</vt:lpstr>
      <vt:lpstr>Scoring Rubrics</vt:lpstr>
      <vt:lpstr>PowerPoint Presentation</vt:lpstr>
      <vt:lpstr>Scoring Rubrics</vt:lpstr>
      <vt:lpstr>Scoring Rubrics</vt:lpstr>
      <vt:lpstr>PowerPoint Presentation</vt:lpstr>
      <vt:lpstr>PowerPoint Presentation</vt:lpstr>
      <vt:lpstr>Scoring Rubrics</vt:lpstr>
      <vt:lpstr>A few technical details…</vt:lpstr>
      <vt:lpstr>How LLMs Make Sense of Language</vt:lpstr>
      <vt:lpstr>Attention</vt:lpstr>
      <vt:lpstr>Attention</vt:lpstr>
      <vt:lpstr>Attention</vt:lpstr>
      <vt:lpstr>Model parameters</vt:lpstr>
      <vt:lpstr>Variability in LLM Responses</vt:lpstr>
      <vt:lpstr>In less than 15 words, please describe why pizza is so good</vt:lpstr>
      <vt:lpstr>Variability in LLM Responses</vt:lpstr>
      <vt:lpstr>Prompt Engineering</vt:lpstr>
      <vt:lpstr>PowerPoint Presentation</vt:lpstr>
      <vt:lpstr>“Degrees of Freedom” in LLM Prompts</vt:lpstr>
      <vt:lpstr>Activity : “Degrees of Freedom”</vt:lpstr>
      <vt:lpstr>“Develop an assessment question about an illness that could be caused by two different organ systems.”</vt:lpstr>
      <vt:lpstr>“Degrees of Freedom” in LLM Prompts</vt:lpstr>
      <vt:lpstr>Prompt formulas</vt:lpstr>
      <vt:lpstr>PowerPoint Presentation</vt:lpstr>
      <vt:lpstr>PowerPoint Presentation</vt:lpstr>
      <vt:lpstr>Prompt Formulas</vt:lpstr>
      <vt:lpstr>Structuring Prompts</vt:lpstr>
      <vt:lpstr>Prompt Refinement w LLMs</vt:lpstr>
      <vt:lpstr>Prompt Refinement w LLMs</vt:lpstr>
      <vt:lpstr>Prompt Refinement w LLMs</vt:lpstr>
      <vt:lpstr>Prompt Refinement w LLMs</vt:lpstr>
      <vt:lpstr>Chain Prompting</vt:lpstr>
      <vt:lpstr>Chain-of-Thought Prompting</vt:lpstr>
      <vt:lpstr>Prompt Chaining</vt:lpstr>
      <vt:lpstr>Prompt Chaining</vt:lpstr>
      <vt:lpstr>PowerPoint Presentation</vt:lpstr>
      <vt:lpstr>Activity: Prompt Chaining Workflows</vt:lpstr>
      <vt:lpstr>Validity Issues with LLM Scoring</vt:lpstr>
      <vt:lpstr>Mitigating Variability in LLM Responses</vt:lpstr>
      <vt:lpstr>Materials-based Variability Reduction</vt:lpstr>
      <vt:lpstr>Materials-based Variability Reduction</vt:lpstr>
      <vt:lpstr>Validity Issues with LLM Scoring</vt:lpstr>
      <vt:lpstr>Testing LLM Graders </vt:lpstr>
      <vt:lpstr>Chatbots, Custom Chatbots, and APIs</vt:lpstr>
      <vt:lpstr>LLM Chatbots</vt:lpstr>
      <vt:lpstr>LLM Chatbots</vt:lpstr>
      <vt:lpstr>LLM Chatbots</vt:lpstr>
      <vt:lpstr>Custom Chatbots</vt:lpstr>
      <vt:lpstr>Custom Chatbots</vt:lpstr>
      <vt:lpstr>Custom Chatbots</vt:lpstr>
      <vt:lpstr>Accessing LLMs via API</vt:lpstr>
      <vt:lpstr>Accessing LLMs via API</vt:lpstr>
      <vt:lpstr>OSCE Grader</vt:lpstr>
      <vt:lpstr>Proprietary and Open-Source Models</vt:lpstr>
      <vt:lpstr>Proprietary Models</vt:lpstr>
      <vt:lpstr>Open-source Models</vt:lpstr>
      <vt:lpstr>Chatbot vs. API Usage</vt:lpstr>
      <vt:lpstr>Use LLMs Responsibly: Data Privacy</vt:lpstr>
      <vt:lpstr>Use LLMs Responsibly: Compliance</vt:lpstr>
      <vt:lpstr>NBME MICROCREDENTIALING  SHORT COURSE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Runyon</dc:creator>
  <cp:lastModifiedBy>Christopher Runyon</cp:lastModifiedBy>
  <cp:revision>4</cp:revision>
  <dcterms:created xsi:type="dcterms:W3CDTF">2025-04-03T21:30:19Z</dcterms:created>
  <dcterms:modified xsi:type="dcterms:W3CDTF">2025-04-10T16:46:40Z</dcterms:modified>
</cp:coreProperties>
</file>